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7"/>
  </p:notesMasterIdLst>
  <p:sldIdLst>
    <p:sldId id="256" r:id="rId2"/>
    <p:sldId id="278" r:id="rId3"/>
    <p:sldId id="299" r:id="rId4"/>
    <p:sldId id="279" r:id="rId5"/>
    <p:sldId id="311" r:id="rId6"/>
    <p:sldId id="282" r:id="rId7"/>
    <p:sldId id="280" r:id="rId8"/>
    <p:sldId id="281" r:id="rId9"/>
    <p:sldId id="283" r:id="rId10"/>
    <p:sldId id="300" r:id="rId11"/>
    <p:sldId id="321" r:id="rId12"/>
    <p:sldId id="325" r:id="rId13"/>
    <p:sldId id="448" r:id="rId14"/>
    <p:sldId id="447" r:id="rId15"/>
    <p:sldId id="446" r:id="rId16"/>
    <p:sldId id="322" r:id="rId17"/>
    <p:sldId id="384" r:id="rId18"/>
    <p:sldId id="385" r:id="rId19"/>
    <p:sldId id="453" r:id="rId20"/>
    <p:sldId id="454" r:id="rId21"/>
    <p:sldId id="312" r:id="rId22"/>
    <p:sldId id="332" r:id="rId23"/>
    <p:sldId id="331" r:id="rId24"/>
    <p:sldId id="440" r:id="rId25"/>
    <p:sldId id="301" r:id="rId26"/>
    <p:sldId id="317" r:id="rId27"/>
    <p:sldId id="302" r:id="rId28"/>
    <p:sldId id="314" r:id="rId29"/>
    <p:sldId id="315" r:id="rId30"/>
    <p:sldId id="416" r:id="rId31"/>
    <p:sldId id="449" r:id="rId32"/>
    <p:sldId id="336" r:id="rId33"/>
    <p:sldId id="452" r:id="rId34"/>
    <p:sldId id="337" r:id="rId35"/>
    <p:sldId id="366" r:id="rId36"/>
    <p:sldId id="455" r:id="rId37"/>
    <p:sldId id="365" r:id="rId38"/>
    <p:sldId id="338" r:id="rId39"/>
    <p:sldId id="316" r:id="rId40"/>
    <p:sldId id="423" r:id="rId41"/>
    <p:sldId id="328" r:id="rId42"/>
    <p:sldId id="378" r:id="rId43"/>
    <p:sldId id="420" r:id="rId44"/>
    <p:sldId id="418" r:id="rId45"/>
    <p:sldId id="417" r:id="rId46"/>
    <p:sldId id="375" r:id="rId47"/>
    <p:sldId id="377" r:id="rId48"/>
    <p:sldId id="376" r:id="rId49"/>
    <p:sldId id="374" r:id="rId50"/>
    <p:sldId id="373" r:id="rId51"/>
    <p:sldId id="319" r:id="rId52"/>
    <p:sldId id="381" r:id="rId53"/>
    <p:sldId id="303" r:id="rId54"/>
    <p:sldId id="371" r:id="rId55"/>
    <p:sldId id="450" r:id="rId56"/>
    <p:sldId id="386" r:id="rId57"/>
    <p:sldId id="327" r:id="rId58"/>
    <p:sldId id="451" r:id="rId59"/>
    <p:sldId id="425" r:id="rId60"/>
    <p:sldId id="318" r:id="rId61"/>
    <p:sldId id="304" r:id="rId62"/>
    <p:sldId id="305" r:id="rId63"/>
    <p:sldId id="326" r:id="rId64"/>
    <p:sldId id="393" r:id="rId65"/>
    <p:sldId id="333" r:id="rId66"/>
    <p:sldId id="334" r:id="rId67"/>
    <p:sldId id="387" r:id="rId68"/>
    <p:sldId id="329" r:id="rId69"/>
    <p:sldId id="330" r:id="rId70"/>
    <p:sldId id="372" r:id="rId71"/>
    <p:sldId id="335" r:id="rId72"/>
    <p:sldId id="434" r:id="rId73"/>
    <p:sldId id="456" r:id="rId74"/>
    <p:sldId id="435" r:id="rId75"/>
    <p:sldId id="436" r:id="rId76"/>
    <p:sldId id="437" r:id="rId77"/>
    <p:sldId id="438" r:id="rId78"/>
    <p:sldId id="383" r:id="rId79"/>
    <p:sldId id="439" r:id="rId80"/>
    <p:sldId id="306" r:id="rId81"/>
    <p:sldId id="324" r:id="rId82"/>
    <p:sldId id="307" r:id="rId83"/>
    <p:sldId id="308" r:id="rId84"/>
    <p:sldId id="442" r:id="rId85"/>
    <p:sldId id="320" r:id="rId86"/>
    <p:sldId id="419" r:id="rId87"/>
    <p:sldId id="388" r:id="rId88"/>
    <p:sldId id="380" r:id="rId89"/>
    <p:sldId id="426" r:id="rId90"/>
    <p:sldId id="431" r:id="rId91"/>
    <p:sldId id="424" r:id="rId92"/>
    <p:sldId id="428" r:id="rId93"/>
    <p:sldId id="421" r:id="rId94"/>
    <p:sldId id="382" r:id="rId95"/>
    <p:sldId id="389" r:id="rId96"/>
    <p:sldId id="390" r:id="rId97"/>
    <p:sldId id="391" r:id="rId98"/>
    <p:sldId id="441" r:id="rId99"/>
    <p:sldId id="392" r:id="rId100"/>
    <p:sldId id="404" r:id="rId101"/>
    <p:sldId id="394" r:id="rId102"/>
    <p:sldId id="432" r:id="rId103"/>
    <p:sldId id="395" r:id="rId104"/>
    <p:sldId id="396" r:id="rId105"/>
    <p:sldId id="397" r:id="rId106"/>
    <p:sldId id="398" r:id="rId107"/>
    <p:sldId id="399" r:id="rId108"/>
    <p:sldId id="400" r:id="rId109"/>
    <p:sldId id="401" r:id="rId110"/>
    <p:sldId id="405" r:id="rId111"/>
    <p:sldId id="402" r:id="rId112"/>
    <p:sldId id="415" r:id="rId113"/>
    <p:sldId id="403" r:id="rId114"/>
    <p:sldId id="406" r:id="rId115"/>
    <p:sldId id="407" r:id="rId116"/>
    <p:sldId id="408" r:id="rId117"/>
    <p:sldId id="409" r:id="rId118"/>
    <p:sldId id="410" r:id="rId119"/>
    <p:sldId id="411" r:id="rId120"/>
    <p:sldId id="433" r:id="rId121"/>
    <p:sldId id="427" r:id="rId122"/>
    <p:sldId id="412" r:id="rId123"/>
    <p:sldId id="429" r:id="rId124"/>
    <p:sldId id="413" r:id="rId125"/>
    <p:sldId id="414" r:id="rId126"/>
    <p:sldId id="422" r:id="rId127"/>
    <p:sldId id="430" r:id="rId128"/>
    <p:sldId id="444" r:id="rId129"/>
    <p:sldId id="443" r:id="rId130"/>
    <p:sldId id="310" r:id="rId131"/>
    <p:sldId id="445" r:id="rId132"/>
    <p:sldId id="323" r:id="rId133"/>
    <p:sldId id="367" r:id="rId134"/>
    <p:sldId id="370" r:id="rId135"/>
    <p:sldId id="298" r:id="rId13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91C1192-5F24-D44D-9E7B-C7452390B86E}">
          <p14:sldIdLst>
            <p14:sldId id="256"/>
            <p14:sldId id="278"/>
            <p14:sldId id="299"/>
            <p14:sldId id="279"/>
            <p14:sldId id="311"/>
            <p14:sldId id="282"/>
            <p14:sldId id="280"/>
            <p14:sldId id="281"/>
            <p14:sldId id="283"/>
            <p14:sldId id="300"/>
            <p14:sldId id="321"/>
            <p14:sldId id="325"/>
            <p14:sldId id="448"/>
            <p14:sldId id="447"/>
            <p14:sldId id="446"/>
            <p14:sldId id="322"/>
            <p14:sldId id="384"/>
            <p14:sldId id="385"/>
            <p14:sldId id="453"/>
            <p14:sldId id="454"/>
            <p14:sldId id="312"/>
            <p14:sldId id="332"/>
            <p14:sldId id="331"/>
            <p14:sldId id="440"/>
            <p14:sldId id="301"/>
            <p14:sldId id="317"/>
            <p14:sldId id="302"/>
            <p14:sldId id="314"/>
            <p14:sldId id="315"/>
            <p14:sldId id="416"/>
            <p14:sldId id="449"/>
            <p14:sldId id="336"/>
            <p14:sldId id="452"/>
            <p14:sldId id="337"/>
            <p14:sldId id="366"/>
            <p14:sldId id="455"/>
            <p14:sldId id="365"/>
            <p14:sldId id="338"/>
            <p14:sldId id="316"/>
            <p14:sldId id="423"/>
            <p14:sldId id="328"/>
            <p14:sldId id="378"/>
            <p14:sldId id="420"/>
            <p14:sldId id="418"/>
            <p14:sldId id="417"/>
            <p14:sldId id="375"/>
            <p14:sldId id="377"/>
            <p14:sldId id="376"/>
            <p14:sldId id="374"/>
            <p14:sldId id="373"/>
            <p14:sldId id="319"/>
            <p14:sldId id="381"/>
            <p14:sldId id="303"/>
            <p14:sldId id="371"/>
            <p14:sldId id="450"/>
            <p14:sldId id="386"/>
            <p14:sldId id="327"/>
            <p14:sldId id="451"/>
            <p14:sldId id="425"/>
            <p14:sldId id="318"/>
            <p14:sldId id="304"/>
            <p14:sldId id="305"/>
            <p14:sldId id="326"/>
            <p14:sldId id="393"/>
            <p14:sldId id="333"/>
            <p14:sldId id="334"/>
            <p14:sldId id="387"/>
            <p14:sldId id="329"/>
            <p14:sldId id="330"/>
            <p14:sldId id="372"/>
            <p14:sldId id="335"/>
            <p14:sldId id="434"/>
            <p14:sldId id="456"/>
            <p14:sldId id="435"/>
            <p14:sldId id="436"/>
            <p14:sldId id="437"/>
            <p14:sldId id="438"/>
            <p14:sldId id="383"/>
            <p14:sldId id="439"/>
            <p14:sldId id="306"/>
            <p14:sldId id="324"/>
            <p14:sldId id="307"/>
            <p14:sldId id="308"/>
            <p14:sldId id="442"/>
            <p14:sldId id="320"/>
            <p14:sldId id="419"/>
            <p14:sldId id="388"/>
            <p14:sldId id="380"/>
            <p14:sldId id="426"/>
            <p14:sldId id="431"/>
            <p14:sldId id="424"/>
            <p14:sldId id="428"/>
            <p14:sldId id="421"/>
            <p14:sldId id="382"/>
            <p14:sldId id="389"/>
            <p14:sldId id="390"/>
            <p14:sldId id="391"/>
            <p14:sldId id="441"/>
            <p14:sldId id="392"/>
            <p14:sldId id="404"/>
            <p14:sldId id="394"/>
            <p14:sldId id="432"/>
            <p14:sldId id="395"/>
            <p14:sldId id="396"/>
            <p14:sldId id="397"/>
            <p14:sldId id="398"/>
            <p14:sldId id="399"/>
            <p14:sldId id="400"/>
            <p14:sldId id="401"/>
            <p14:sldId id="405"/>
            <p14:sldId id="402"/>
            <p14:sldId id="415"/>
            <p14:sldId id="403"/>
            <p14:sldId id="406"/>
            <p14:sldId id="407"/>
            <p14:sldId id="408"/>
            <p14:sldId id="409"/>
            <p14:sldId id="410"/>
            <p14:sldId id="411"/>
            <p14:sldId id="433"/>
            <p14:sldId id="427"/>
            <p14:sldId id="412"/>
            <p14:sldId id="429"/>
            <p14:sldId id="413"/>
            <p14:sldId id="414"/>
            <p14:sldId id="422"/>
            <p14:sldId id="430"/>
            <p14:sldId id="444"/>
            <p14:sldId id="443"/>
            <p14:sldId id="310"/>
            <p14:sldId id="445"/>
            <p14:sldId id="323"/>
            <p14:sldId id="367"/>
            <p14:sldId id="370"/>
            <p14:sldId id="29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Xi" initials="CX" lastIdx="1" clrIdx="0">
    <p:extLst>
      <p:ext uri="{19B8F6BF-5375-455C-9EA6-DF929625EA0E}">
        <p15:presenceInfo xmlns:p15="http://schemas.microsoft.com/office/powerpoint/2012/main" userId="3ebd78fdf92578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91013"/>
  </p:normalViewPr>
  <p:slideViewPr>
    <p:cSldViewPr snapToGrid="0">
      <p:cViewPr>
        <p:scale>
          <a:sx n="106" d="100"/>
          <a:sy n="106" d="100"/>
        </p:scale>
        <p:origin x="8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03T20:27:32.862" idx="1">
    <p:pos x="10" y="10"/>
    <p:text>LP3/4 no DLL, why?</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2020/5/2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qdpma.com/ServerSystems/DRAM.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34</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http://www.qdpma.com/ServerSystems/DRAM.html</a:t>
            </a:r>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50</a:t>
            </a:fld>
            <a:endParaRPr kumimoji="1" lang="zh-CN" altLang="en-US"/>
          </a:p>
        </p:txBody>
      </p:sp>
    </p:spTree>
    <p:extLst>
      <p:ext uri="{BB962C8B-B14F-4D97-AF65-F5344CB8AC3E}">
        <p14:creationId xmlns:p14="http://schemas.microsoft.com/office/powerpoint/2010/main" val="6816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54</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59</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futureplus.com/jedec-ddr4-revision-b-spec-whats-different/"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n.wikipedia.org/wiki/Three-dimensional_integrated_circuit" TargetMode="External"/><Relationship Id="rId7" Type="http://schemas.openxmlformats.org/officeDocument/2006/relationships/hyperlink" Target="https://en.wikipedia.org/wiki/SK_Hynix"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Advanced_Micro_Devices" TargetMode="External"/><Relationship Id="rId5" Type="http://schemas.openxmlformats.org/officeDocument/2006/relationships/hyperlink" Target="https://en.wikipedia.org/wiki/Samsung_Electronics" TargetMode="External"/><Relationship Id="rId4" Type="http://schemas.openxmlformats.org/officeDocument/2006/relationships/hyperlink" Target="https://en.wikipedia.org/wiki/Synchronous_dynamic_random-access_memo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hrough-silicon_via"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4" Type="http://schemas.openxmlformats.org/officeDocument/2006/relationships/hyperlink" Target="https://en.wikipedia.org/wiki/High_Bandwidth_Memo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archive.eetasia.com/www.eetasia.com/ART_8800520615_480200_NT_6211d808.HT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F5C62A7-69B2-AC40-AD02-19B4041279F3}"/>
              </a:ext>
            </a:extLst>
          </p:cNvPr>
          <p:cNvPicPr>
            <a:picLocks noChangeAspect="1"/>
          </p:cNvPicPr>
          <p:nvPr/>
        </p:nvPicPr>
        <p:blipFill>
          <a:blip r:embed="rId2"/>
          <a:stretch>
            <a:fillRect/>
          </a:stretch>
        </p:blipFill>
        <p:spPr>
          <a:xfrm>
            <a:off x="1425388" y="1649787"/>
            <a:ext cx="9054352" cy="4527176"/>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Different</a:t>
            </a:r>
            <a:r>
              <a:rPr kumimoji="1" lang="zh-CN" altLang="en-US" dirty="0"/>
              <a:t> </a:t>
            </a:r>
            <a:r>
              <a:rPr kumimoji="1" lang="en-US" altLang="zh-CN" dirty="0"/>
              <a:t>“Dram”</a:t>
            </a:r>
            <a:r>
              <a:rPr kumimoji="1" lang="zh-CN" altLang="en-US" dirty="0"/>
              <a:t> </a:t>
            </a:r>
            <a:r>
              <a:rPr kumimoji="1" lang="en-US" altLang="zh-CN" dirty="0"/>
              <a:t>Types</a:t>
            </a:r>
            <a:endParaRPr kumimoji="1" lang="zh-CN" altLang="en-US" dirty="0"/>
          </a:p>
        </p:txBody>
      </p:sp>
      <p:sp>
        <p:nvSpPr>
          <p:cNvPr id="3" name="内容占位符 2"/>
          <p:cNvSpPr>
            <a:spLocks noGrp="1"/>
          </p:cNvSpPr>
          <p:nvPr>
            <p:ph idx="1"/>
          </p:nvPr>
        </p:nvSpPr>
        <p:spPr/>
        <p:txBody>
          <a:bodyPr/>
          <a:lstStyle/>
          <a:p>
            <a:r>
              <a:rPr kumimoji="1" lang="en-US" altLang="zh-CN" dirty="0"/>
              <a:t>GDDR</a:t>
            </a:r>
            <a:r>
              <a:rPr kumimoji="1" lang="zh-CN" altLang="en-US" dirty="0"/>
              <a:t> </a:t>
            </a:r>
            <a:r>
              <a:rPr kumimoji="1" lang="en-US" altLang="zh-CN" dirty="0"/>
              <a:t>Wide</a:t>
            </a:r>
            <a:r>
              <a:rPr kumimoji="1" lang="zh-CN" altLang="en-US" dirty="0"/>
              <a:t> </a:t>
            </a:r>
            <a:r>
              <a:rPr kumimoji="1" lang="en-US" altLang="zh-CN" dirty="0"/>
              <a:t>IO</a:t>
            </a:r>
            <a:r>
              <a:rPr kumimoji="1" lang="zh-CN" altLang="en-US" dirty="0"/>
              <a:t> </a:t>
            </a:r>
            <a:r>
              <a:rPr kumimoji="1" lang="en-US" altLang="zh-CN" dirty="0"/>
              <a:t>HBM</a:t>
            </a:r>
            <a:r>
              <a:rPr kumimoji="1" lang="zh-CN" altLang="en-US" dirty="0"/>
              <a:t> </a:t>
            </a:r>
            <a:r>
              <a:rPr kumimoji="1" lang="en-US" altLang="zh-CN" dirty="0"/>
              <a:t>HMC...</a:t>
            </a:r>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799A2-2B82-EF4F-B476-2DAE2C7154C8}"/>
              </a:ext>
            </a:extLst>
          </p:cNvPr>
          <p:cNvSpPr>
            <a:spLocks noGrp="1"/>
          </p:cNvSpPr>
          <p:nvPr>
            <p:ph type="title"/>
          </p:nvPr>
        </p:nvSpPr>
        <p:spPr/>
        <p:txBody>
          <a:bodyPr/>
          <a:lstStyle/>
          <a:p>
            <a:r>
              <a:rPr kumimoji="1" lang="en-US" altLang="zh-CN" dirty="0"/>
              <a:t>Uncontrolled</a:t>
            </a:r>
            <a:r>
              <a:rPr kumimoji="1" lang="zh-CN" altLang="en-US" dirty="0"/>
              <a:t> </a:t>
            </a:r>
            <a:r>
              <a:rPr kumimoji="1" lang="en-US" altLang="zh-CN" dirty="0"/>
              <a:t>Power</a:t>
            </a:r>
            <a:r>
              <a:rPr kumimoji="1" lang="zh-CN" altLang="en-US" dirty="0"/>
              <a:t> </a:t>
            </a:r>
            <a:r>
              <a:rPr kumimoji="1" lang="en-US" altLang="zh-CN" dirty="0"/>
              <a:t>Off</a:t>
            </a:r>
            <a:endParaRPr kumimoji="1" lang="zh-CN" altLang="en-US" dirty="0"/>
          </a:p>
        </p:txBody>
      </p:sp>
      <p:sp>
        <p:nvSpPr>
          <p:cNvPr id="3" name="内容占位符 2">
            <a:extLst>
              <a:ext uri="{FF2B5EF4-FFF2-40B4-BE49-F238E27FC236}">
                <a16:creationId xmlns:a16="http://schemas.microsoft.com/office/drawing/2014/main" id="{17FF278C-DFE4-C247-8A76-DC8E2F20CEE3}"/>
              </a:ext>
            </a:extLst>
          </p:cNvPr>
          <p:cNvSpPr>
            <a:spLocks noGrp="1"/>
          </p:cNvSpPr>
          <p:nvPr>
            <p:ph idx="1"/>
          </p:nvPr>
        </p:nvSpPr>
        <p:spPr/>
        <p:txBody>
          <a:bodyPr/>
          <a:lstStyle/>
          <a:p>
            <a:r>
              <a:rPr kumimoji="1" lang="en-US" altLang="zh-CN" dirty="0"/>
              <a:t>At</a:t>
            </a:r>
            <a:r>
              <a:rPr kumimoji="1" lang="zh-CN" altLang="en-US" dirty="0"/>
              <a:t> </a:t>
            </a:r>
            <a:r>
              <a:rPr kumimoji="1" lang="en-US" altLang="zh-CN" dirty="0"/>
              <a:t>most</a:t>
            </a:r>
            <a:r>
              <a:rPr kumimoji="1" lang="zh-CN" altLang="en-US" dirty="0"/>
              <a:t> </a:t>
            </a:r>
            <a:r>
              <a:rPr kumimoji="1" lang="en-US" altLang="zh-CN" dirty="0"/>
              <a:t>400</a:t>
            </a:r>
            <a:r>
              <a:rPr kumimoji="1" lang="zh-CN" altLang="en-US" dirty="0"/>
              <a:t> </a:t>
            </a:r>
            <a:r>
              <a:rPr kumimoji="1" lang="en-US" altLang="zh-CN" dirty="0"/>
              <a:t>times?</a:t>
            </a:r>
            <a:endParaRPr kumimoji="1" lang="zh-CN" altLang="en-US" dirty="0"/>
          </a:p>
        </p:txBody>
      </p:sp>
      <p:pic>
        <p:nvPicPr>
          <p:cNvPr id="1026" name="Picture 2" descr="Figure 2: &#10;Uncontrolled power off vs. controlled power off ">
            <a:extLst>
              <a:ext uri="{FF2B5EF4-FFF2-40B4-BE49-F238E27FC236}">
                <a16:creationId xmlns:a16="http://schemas.microsoft.com/office/drawing/2014/main" id="{225CDE82-0B78-1F4B-B4AB-89503AD0A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3" y="2012283"/>
            <a:ext cx="8438029" cy="31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99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577444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zh-CN" altLang="zh-CN" dirty="0"/>
              <a:t>A </a:t>
            </a:r>
            <a:r>
              <a:rPr lang="zh-CN" altLang="zh-CN" b="1" dirty="0"/>
              <a:t>Reliability</a:t>
            </a:r>
            <a:r>
              <a:rPr lang="zh-CN" altLang="zh-CN" dirty="0"/>
              <a:t>, </a:t>
            </a:r>
            <a:r>
              <a:rPr lang="zh-CN" altLang="zh-CN" b="1" dirty="0"/>
              <a:t>Availabilit</a:t>
            </a:r>
            <a:r>
              <a:rPr lang="zh-CN" altLang="zh-CN" dirty="0"/>
              <a:t>y and </a:t>
            </a:r>
            <a:r>
              <a:rPr lang="zh-CN" altLang="zh-CN" b="1" dirty="0"/>
              <a:t>Serviceability</a:t>
            </a:r>
            <a:r>
              <a:rPr lang="zh-CN" altLang="zh-CN" dirty="0"/>
              <a:t>  (aka RAS) feature more clearly documented in the new </a:t>
            </a:r>
            <a:r>
              <a:rPr lang="zh-CN" altLang="zh-CN" dirty="0">
                <a:hlinkClick r:id="rId2"/>
              </a:rPr>
              <a:t>JEDEC DDR4 Rev B spec</a:t>
            </a:r>
            <a:r>
              <a:rPr lang="zh-CN" altLang="zh-CN" dirty="0"/>
              <a:t>, Gear-down mode, allows the DRAM Address/Command and Control bus to use every other rising clock of the DDR4 Memory bus clock.</a:t>
            </a:r>
          </a:p>
          <a:p>
            <a:endParaRPr kumimoji="1" lang="zh-CN" altLang="en-US" dirty="0"/>
          </a:p>
        </p:txBody>
      </p:sp>
    </p:spTree>
    <p:extLst>
      <p:ext uri="{BB962C8B-B14F-4D97-AF65-F5344CB8AC3E}">
        <p14:creationId xmlns:p14="http://schemas.microsoft.com/office/powerpoint/2010/main" val="42657029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zh-CN" altLang="zh-CN" dirty="0"/>
              <a:t>CRC error detection provides real-time error detection on the DDR4 data bus, improv- ing system reliability during WRITE operations. DDR4 uses an 8-bit CRC header error control: X8+X2+X+1 (ATM-8 HEC).</a:t>
            </a:r>
          </a:p>
          <a:p>
            <a:endParaRPr kumimoji="1" lang="zh-CN" altLang="en-US" dirty="0"/>
          </a:p>
        </p:txBody>
      </p:sp>
    </p:spTree>
    <p:extLst>
      <p:ext uri="{BB962C8B-B14F-4D97-AF65-F5344CB8AC3E}">
        <p14:creationId xmlns:p14="http://schemas.microsoft.com/office/powerpoint/2010/main" val="27282899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spTree>
    <p:extLst>
      <p:ext uri="{BB962C8B-B14F-4D97-AF65-F5344CB8AC3E}">
        <p14:creationId xmlns:p14="http://schemas.microsoft.com/office/powerpoint/2010/main" val="31295650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r>
              <a:rPr kumimoji="1" lang="en-US" altLang="zh-CN" dirty="0">
                <a:solidFill>
                  <a:srgbClr val="FFFFFF"/>
                </a:solidFill>
              </a:rPr>
              <a:t>GDDR</a:t>
            </a:r>
            <a:endParaRPr kumimoji="1"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kumimoji="1" lang="en-US" altLang="zh-CN" sz="2000" dirty="0"/>
              <a:t>GPU</a:t>
            </a:r>
            <a:r>
              <a:rPr kumimoji="1" lang="zh-CN" altLang="en-US" sz="2000" dirty="0"/>
              <a:t> </a:t>
            </a:r>
            <a:r>
              <a:rPr kumimoji="1" lang="en-US" altLang="zh-CN" sz="2000" dirty="0"/>
              <a:t>needs</a:t>
            </a:r>
            <a:r>
              <a:rPr kumimoji="1" lang="zh-CN" altLang="en-US" sz="2000" dirty="0"/>
              <a:t> </a:t>
            </a:r>
            <a:r>
              <a:rPr kumimoji="1" lang="en-US" altLang="zh-CN" sz="2000" dirty="0"/>
              <a:t>massive</a:t>
            </a:r>
            <a:r>
              <a:rPr kumimoji="1" lang="zh-CN" altLang="en-US" sz="2000" dirty="0"/>
              <a:t> </a:t>
            </a:r>
            <a:r>
              <a:rPr kumimoji="1" lang="en-US" altLang="zh-CN" sz="2000" dirty="0"/>
              <a:t>bandwidth,</a:t>
            </a:r>
            <a:r>
              <a:rPr kumimoji="1" lang="zh-CN" altLang="en-US" sz="2000" dirty="0"/>
              <a:t> </a:t>
            </a:r>
            <a:r>
              <a:rPr kumimoji="1" lang="en-US" altLang="zh-CN" sz="2000" dirty="0"/>
              <a:t>not</a:t>
            </a:r>
            <a:r>
              <a:rPr kumimoji="1" lang="zh-CN" altLang="en-US" sz="2000" dirty="0"/>
              <a:t> </a:t>
            </a:r>
            <a:r>
              <a:rPr kumimoji="1" lang="en-US" altLang="zh-CN" sz="2000" dirty="0"/>
              <a:t>pay</a:t>
            </a:r>
            <a:r>
              <a:rPr kumimoji="1" lang="zh-CN" altLang="en-US" sz="2000" dirty="0"/>
              <a:t> </a:t>
            </a:r>
            <a:r>
              <a:rPr kumimoji="1" lang="en-US" altLang="zh-CN" sz="2000" dirty="0"/>
              <a:t>attention</a:t>
            </a:r>
            <a:r>
              <a:rPr kumimoji="1" lang="zh-CN" altLang="en-US" sz="2000" dirty="0"/>
              <a:t> </a:t>
            </a:r>
            <a:r>
              <a:rPr kumimoji="1" lang="en-US" altLang="zh-CN" sz="2000" dirty="0"/>
              <a:t>to</a:t>
            </a:r>
            <a:r>
              <a:rPr kumimoji="1" lang="zh-CN" altLang="en-US" sz="2000" dirty="0"/>
              <a:t> </a:t>
            </a:r>
            <a:r>
              <a:rPr kumimoji="1" lang="en-US" altLang="zh-CN" sz="2000" dirty="0"/>
              <a:t>latency.</a:t>
            </a:r>
          </a:p>
          <a:p>
            <a:r>
              <a:rPr kumimoji="1" lang="en-US" altLang="zh-CN" sz="2000" dirty="0"/>
              <a:t>GDDR5</a:t>
            </a:r>
            <a:r>
              <a:rPr kumimoji="1" lang="zh-CN" altLang="en-US" sz="2000" dirty="0"/>
              <a:t> </a:t>
            </a:r>
            <a:r>
              <a:rPr kumimoji="1" lang="en-US" altLang="zh-CN" sz="2000" dirty="0"/>
              <a:t>comes</a:t>
            </a:r>
            <a:r>
              <a:rPr kumimoji="1" lang="zh-CN" altLang="en-US" sz="2000" dirty="0"/>
              <a:t> </a:t>
            </a:r>
            <a:r>
              <a:rPr kumimoji="1" lang="en-US" altLang="zh-CN" sz="2000" dirty="0"/>
              <a:t>from</a:t>
            </a:r>
            <a:r>
              <a:rPr kumimoji="1" lang="zh-CN" altLang="en-US" sz="2000" dirty="0"/>
              <a:t> </a:t>
            </a:r>
            <a:r>
              <a:rPr kumimoji="1" lang="en-US" altLang="zh-CN" sz="2000" dirty="0"/>
              <a:t>DDR3.</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spTree>
    <p:extLst>
      <p:ext uri="{BB962C8B-B14F-4D97-AF65-F5344CB8AC3E}">
        <p14:creationId xmlns:p14="http://schemas.microsoft.com/office/powerpoint/2010/main" val="22350621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fontScale="92500"/>
          </a:bodyPr>
          <a:lstStyle/>
          <a:p>
            <a:r>
              <a:rPr kumimoji="1" lang="en-US" altLang="zh-CN" dirty="0"/>
              <a:t>Mobile DDR SDRAM incorporates several low power functionalities </a:t>
            </a:r>
          </a:p>
          <a:p>
            <a:pPr marL="0" indent="0">
              <a:buNone/>
            </a:pPr>
            <a:r>
              <a:rPr kumimoji="1" lang="en-US" altLang="zh-CN" dirty="0"/>
              <a:t>into DDR SDRAM to reduce the standby current. First, the supply voltage is </a:t>
            </a:r>
          </a:p>
          <a:p>
            <a:pPr marL="0" indent="0">
              <a:buNone/>
            </a:pPr>
            <a:r>
              <a:rPr kumimoji="1" lang="en-US" altLang="zh-CN" dirty="0"/>
              <a:t>reduced to 1.8V from 2.5V, providing half of the power reduction. Second, it </a:t>
            </a:r>
          </a:p>
          <a:p>
            <a:pPr marL="0" indent="0">
              <a:buNone/>
            </a:pPr>
            <a:r>
              <a:rPr kumimoji="1" lang="en-US" altLang="zh-CN" dirty="0"/>
              <a:t>now can support partial array self refresh (P ASR), only half or one-fourth, </a:t>
            </a:r>
          </a:p>
          <a:p>
            <a:pPr marL="0" indent="0">
              <a:buNone/>
            </a:pPr>
            <a:r>
              <a:rPr kumimoji="1" lang="en-US" altLang="zh-CN" dirty="0"/>
              <a:t>instead of whole DRAM array. Thus, only the array with the valid data will </a:t>
            </a:r>
          </a:p>
          <a:p>
            <a:pPr marL="0" indent="0">
              <a:buNone/>
            </a:pPr>
            <a:r>
              <a:rPr kumimoji="1" lang="en-US" altLang="zh-CN" dirty="0"/>
              <a:t>be refreshed to avoid unnecessary self refresh current. To further reduce the </a:t>
            </a:r>
          </a:p>
          <a:p>
            <a:pPr marL="0" indent="0">
              <a:buNone/>
            </a:pPr>
            <a:r>
              <a:rPr kumimoji="1" lang="en-US" altLang="zh-CN" dirty="0"/>
              <a:t>self refresh current, it also lengthens the refresh period for lower temperature, called temperature compensated self refresh (TCSR). Finally, when the DRAM is not used, e.g., the standby mode in the mobile devices, these low power DRAMs can enter into the deep power down mode to completely turn off the self-refresh operation. </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a:p>
            <a:r>
              <a:rPr kumimoji="1" lang="en-US" altLang="zh-CN" dirty="0"/>
              <a:t>DDR3:</a:t>
            </a:r>
            <a:r>
              <a:rPr kumimoji="1" lang="zh-CN" altLang="en-US" dirty="0"/>
              <a:t> </a:t>
            </a:r>
            <a:r>
              <a:rPr kumimoji="1" lang="en-US" altLang="zh-CN" dirty="0"/>
              <a:t>optional.</a:t>
            </a:r>
            <a:endParaRPr kumimoji="1" lang="zh-CN" altLang="en-US" dirty="0"/>
          </a:p>
        </p:txBody>
      </p:sp>
    </p:spTree>
    <p:extLst>
      <p:ext uri="{BB962C8B-B14F-4D97-AF65-F5344CB8AC3E}">
        <p14:creationId xmlns:p14="http://schemas.microsoft.com/office/powerpoint/2010/main" val="16903896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PC4.</a:t>
            </a:r>
          </a:p>
          <a:p>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spTree>
    <p:extLst>
      <p:ext uri="{BB962C8B-B14F-4D97-AF65-F5344CB8AC3E}">
        <p14:creationId xmlns:p14="http://schemas.microsoft.com/office/powerpoint/2010/main" val="15489861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spTree>
    <p:extLst>
      <p:ext uri="{BB962C8B-B14F-4D97-AF65-F5344CB8AC3E}">
        <p14:creationId xmlns:p14="http://schemas.microsoft.com/office/powerpoint/2010/main" val="2579745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endParaRPr lang="zh-CN" altLang="zh-CN" dirty="0"/>
          </a:p>
          <a:p>
            <a:endParaRPr kumimoji="1" lang="zh-CN" altLang="en-US" dirty="0"/>
          </a:p>
        </p:txBody>
      </p:sp>
    </p:spTree>
    <p:extLst>
      <p:ext uri="{BB962C8B-B14F-4D97-AF65-F5344CB8AC3E}">
        <p14:creationId xmlns:p14="http://schemas.microsoft.com/office/powerpoint/2010/main" val="13797556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A776-DD54-D743-973D-B63276DE78FB}"/>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3B2C34E9-0847-AE4D-8464-40807FB6A6C8}"/>
              </a:ext>
            </a:extLst>
          </p:cNvPr>
          <p:cNvSpPr>
            <a:spLocks noGrp="1"/>
          </p:cNvSpPr>
          <p:nvPr>
            <p:ph idx="1"/>
          </p:nvPr>
        </p:nvSpPr>
        <p:spPr/>
        <p:txBody>
          <a:bodyPr>
            <a:normAutofit fontScale="92500" lnSpcReduction="10000"/>
          </a:bodyPr>
          <a:lstStyle/>
          <a:p>
            <a:r>
              <a:rPr lang="zh-CN" altLang="zh-CN" dirty="0"/>
              <a:t>Power Down Mode - can modestly save system power at the expense of higher DRAM latency by putting DRAM into a quiescent state after a period of inactivity.</a:t>
            </a:r>
            <a:endParaRPr lang="en-US" altLang="zh-CN" dirty="0"/>
          </a:p>
          <a:p>
            <a:r>
              <a:rPr lang="zh-CN" altLang="zh-CN" dirty="0"/>
              <a:t>Power Down and Self Refresh are 2 low power states of DRAM devices.  One of the primary differences between these states is that in the Self Refresh state, the DRAM executes internal refreshes which allows the memory controller and PHY to be disabled for a long time.  In the power down state, the DRAM still requires refresh commands to be sent to maintain the memory contents.</a:t>
            </a:r>
            <a:endParaRPr lang="en-US" altLang="zh-CN" dirty="0"/>
          </a:p>
          <a:p>
            <a:r>
              <a:rPr lang="en-US" altLang="zh-CN" dirty="0"/>
              <a:t>LP4:</a:t>
            </a:r>
            <a:r>
              <a:rPr lang="zh-CN" altLang="en-US" dirty="0"/>
              <a:t> </a:t>
            </a:r>
            <a:r>
              <a:rPr lang="zh-CN" altLang="zh-CN" b="1" dirty="0"/>
              <a:t>Entering power-down deactivates the input and output buffers, excluding CKE and </a:t>
            </a:r>
            <a:r>
              <a:rPr lang="en-US" altLang="zh-CN" b="1" dirty="0"/>
              <a:t>RESET</a:t>
            </a:r>
            <a:r>
              <a:rPr lang="zh-CN" altLang="zh-CN" b="1" dirty="0"/>
              <a:t>.</a:t>
            </a:r>
            <a:endParaRPr lang="en-US" altLang="zh-CN" b="1" dirty="0"/>
          </a:p>
          <a:p>
            <a:r>
              <a:rPr lang="zh-CN" altLang="zh-CN" dirty="0"/>
              <a:t>Maximum power-down duration is governed by the refresh requirements of the device.</a:t>
            </a:r>
          </a:p>
          <a:p>
            <a:endParaRPr lang="zh-CN" altLang="zh-CN" dirty="0"/>
          </a:p>
          <a:p>
            <a:endParaRPr lang="zh-CN" altLang="zh-CN" dirty="0"/>
          </a:p>
          <a:p>
            <a:endParaRPr lang="zh-CN" altLang="zh-CN" dirty="0"/>
          </a:p>
          <a:p>
            <a:endParaRPr kumimoji="1" lang="zh-CN" altLang="en-US" dirty="0"/>
          </a:p>
        </p:txBody>
      </p:sp>
    </p:spTree>
    <p:extLst>
      <p:ext uri="{BB962C8B-B14F-4D97-AF65-F5344CB8AC3E}">
        <p14:creationId xmlns:p14="http://schemas.microsoft.com/office/powerpoint/2010/main" val="14878549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A9DA-E005-A948-B464-2059B30D31F7}"/>
              </a:ext>
            </a:extLst>
          </p:cNvPr>
          <p:cNvSpPr>
            <a:spLocks noGrp="1"/>
          </p:cNvSpPr>
          <p:nvPr>
            <p:ph type="title"/>
          </p:nvPr>
        </p:nvSpPr>
        <p:spPr/>
        <p:txBody>
          <a:bodyPr/>
          <a:lstStyle/>
          <a:p>
            <a:r>
              <a:rPr kumimoji="1" lang="en-US" altLang="zh-CN" dirty="0"/>
              <a:t>DPD(Deep</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E18A2019-E7D0-264C-BB92-0A0D6F9CE8E8}"/>
              </a:ext>
            </a:extLst>
          </p:cNvPr>
          <p:cNvSpPr>
            <a:spLocks noGrp="1"/>
          </p:cNvSpPr>
          <p:nvPr>
            <p:ph idx="1"/>
          </p:nvPr>
        </p:nvSpPr>
        <p:spPr/>
        <p:txBody>
          <a:bodyPr/>
          <a:lstStyle/>
          <a:p>
            <a:r>
              <a:rPr kumimoji="1" lang="en-US" altLang="zh-CN" dirty="0"/>
              <a:t>LP3</a:t>
            </a:r>
          </a:p>
          <a:p>
            <a:r>
              <a:rPr kumimoji="1" lang="en-US" altLang="zh-CN" dirty="0"/>
              <a:t>PC4:</a:t>
            </a:r>
            <a:r>
              <a:rPr kumimoji="1" lang="zh-CN" altLang="en-US" dirty="0"/>
              <a:t> </a:t>
            </a:r>
            <a:r>
              <a:rPr kumimoji="1" lang="en-US" altLang="zh-CN" dirty="0"/>
              <a:t>MR4</a:t>
            </a:r>
            <a:r>
              <a:rPr kumimoji="1" lang="zh-CN" altLang="en-US" dirty="0"/>
              <a:t> </a:t>
            </a:r>
            <a:r>
              <a:rPr kumimoji="1" lang="en-US" altLang="zh-CN" dirty="0"/>
              <a:t>A4</a:t>
            </a:r>
          </a:p>
          <a:p>
            <a:r>
              <a:rPr lang="en-US" altLang="zh-CN" dirty="0"/>
              <a:t>T</a:t>
            </a:r>
            <a:r>
              <a:rPr lang="zh-CN" altLang="zh-CN" dirty="0"/>
              <a:t>he JEDEC standard specifies a Deep Power-Down (DPD) mode, in which the entire memory array shuts down. All internal voltage generators inside the device stop and all data is lost, as is all the information in the Mode Register Set (MRS) and the EMRS. </a:t>
            </a:r>
          </a:p>
          <a:p>
            <a:endParaRPr kumimoji="1" lang="zh-CN" altLang="en-US" dirty="0"/>
          </a:p>
        </p:txBody>
      </p:sp>
    </p:spTree>
    <p:extLst>
      <p:ext uri="{BB962C8B-B14F-4D97-AF65-F5344CB8AC3E}">
        <p14:creationId xmlns:p14="http://schemas.microsoft.com/office/powerpoint/2010/main" val="133037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59F49-4278-DA44-BB2F-D9900DA843F6}"/>
              </a:ext>
            </a:extLst>
          </p:cNvPr>
          <p:cNvSpPr>
            <a:spLocks noGrp="1"/>
          </p:cNvSpPr>
          <p:nvPr>
            <p:ph type="title"/>
          </p:nvPr>
        </p:nvSpPr>
        <p:spPr/>
        <p:txBody>
          <a:bodyPr/>
          <a:lstStyle/>
          <a:p>
            <a:r>
              <a:rPr kumimoji="1" lang="en-US" altLang="zh-CN" dirty="0"/>
              <a:t>Wide</a:t>
            </a:r>
            <a:r>
              <a:rPr kumimoji="1" lang="zh-CN" altLang="en-US" dirty="0"/>
              <a:t> </a:t>
            </a:r>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455658A0-2B45-7E49-948D-7A099CFA1EBF}"/>
              </a:ext>
            </a:extLst>
          </p:cNvPr>
          <p:cNvSpPr>
            <a:spLocks noGrp="1"/>
          </p:cNvSpPr>
          <p:nvPr>
            <p:ph idx="1"/>
          </p:nvPr>
        </p:nvSpPr>
        <p:spPr/>
        <p:txBody>
          <a:bodyPr/>
          <a:lstStyle/>
          <a:p>
            <a:r>
              <a:rPr lang="en-US" altLang="zh-CN" dirty="0"/>
              <a:t>The design of Wide IO is designed to provide high-frequency, low-power storage for mobile system single-chip (SoC). It mainly attracts smartphones and embedded systems companies.</a:t>
            </a:r>
            <a:endParaRPr kumimoji="1" lang="zh-CN" altLang="en-US" dirty="0"/>
          </a:p>
        </p:txBody>
      </p:sp>
    </p:spTree>
    <p:extLst>
      <p:ext uri="{BB962C8B-B14F-4D97-AF65-F5344CB8AC3E}">
        <p14:creationId xmlns:p14="http://schemas.microsoft.com/office/powerpoint/2010/main" val="25418183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8CC2A-6946-F54A-9D3B-49D6576B89E6}"/>
              </a:ext>
            </a:extLst>
          </p:cNvPr>
          <p:cNvSpPr>
            <a:spLocks noGrp="1"/>
          </p:cNvSpPr>
          <p:nvPr>
            <p:ph type="title"/>
          </p:nvPr>
        </p:nvSpPr>
        <p:spPr/>
        <p:txBody>
          <a:bodyPr/>
          <a:lstStyle/>
          <a:p>
            <a:r>
              <a:rPr kumimoji="1" lang="en-US" altLang="zh-CN" dirty="0"/>
              <a:t>Illegal</a:t>
            </a:r>
            <a:r>
              <a:rPr kumimoji="1" lang="zh-CN" altLang="en-US" dirty="0"/>
              <a:t> </a:t>
            </a:r>
            <a:r>
              <a:rPr kumimoji="1" lang="en-US" altLang="zh-CN" dirty="0"/>
              <a:t>operation</a:t>
            </a:r>
            <a:r>
              <a:rPr kumimoji="1" lang="zh-CN" altLang="en-US" dirty="0"/>
              <a:t> </a:t>
            </a:r>
            <a:r>
              <a:rPr kumimoji="1" lang="en-US" altLang="zh-CN" dirty="0"/>
              <a:t>or</a:t>
            </a:r>
            <a:r>
              <a:rPr kumimoji="1" lang="zh-CN" altLang="en-US" dirty="0"/>
              <a:t> </a:t>
            </a:r>
            <a:r>
              <a:rPr kumimoji="1" lang="en-US" altLang="zh-CN" dirty="0"/>
              <a:t>timing</a:t>
            </a:r>
            <a:endParaRPr kumimoji="1" lang="zh-CN" altLang="en-US" dirty="0"/>
          </a:p>
        </p:txBody>
      </p:sp>
      <p:sp>
        <p:nvSpPr>
          <p:cNvPr id="3" name="内容占位符 2">
            <a:extLst>
              <a:ext uri="{FF2B5EF4-FFF2-40B4-BE49-F238E27FC236}">
                <a16:creationId xmlns:a16="http://schemas.microsoft.com/office/drawing/2014/main" id="{74917B18-CA57-0346-94EC-E63B13A1566D}"/>
              </a:ext>
            </a:extLst>
          </p:cNvPr>
          <p:cNvSpPr>
            <a:spLocks noGrp="1"/>
          </p:cNvSpPr>
          <p:nvPr>
            <p:ph idx="1"/>
          </p:nvPr>
        </p:nvSpPr>
        <p:spPr/>
        <p:txBody>
          <a:bodyPr/>
          <a:lstStyle/>
          <a:p>
            <a:r>
              <a:rPr lang="en-US" altLang="zh-CN" dirty="0"/>
              <a:t>LP3:</a:t>
            </a:r>
            <a:r>
              <a:rPr lang="zh-CN" altLang="en-US" dirty="0"/>
              <a:t> </a:t>
            </a:r>
            <a:r>
              <a:rPr lang="zh-CN" altLang="zh-CN" dirty="0"/>
              <a:t>Operation or timing that is not specified is illegal, and after such an event, in order to guarantee proper operation, the LPDDR3 device </a:t>
            </a:r>
            <a:r>
              <a:rPr lang="zh-CN" altLang="zh-CN" b="1" dirty="0"/>
              <a:t>must be powered down and then restarted through the specified initialization sequence before normal operation can continue</a:t>
            </a:r>
            <a:r>
              <a:rPr lang="zh-CN" altLang="zh-CN" dirty="0"/>
              <a:t>.</a:t>
            </a:r>
          </a:p>
          <a:p>
            <a:endParaRPr kumimoji="1" lang="zh-CN" altLang="en-US" dirty="0"/>
          </a:p>
        </p:txBody>
      </p:sp>
    </p:spTree>
    <p:extLst>
      <p:ext uri="{BB962C8B-B14F-4D97-AF65-F5344CB8AC3E}">
        <p14:creationId xmlns:p14="http://schemas.microsoft.com/office/powerpoint/2010/main" val="7310565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EB6ED-2F00-1D40-AD9A-480F771272B9}"/>
              </a:ext>
            </a:extLst>
          </p:cNvPr>
          <p:cNvSpPr>
            <a:spLocks noGrp="1"/>
          </p:cNvSpPr>
          <p:nvPr>
            <p:ph type="title"/>
          </p:nvPr>
        </p:nvSpPr>
        <p:spPr/>
        <p:txBody>
          <a:bodyPr/>
          <a:lstStyle/>
          <a:p>
            <a:r>
              <a:rPr kumimoji="1" lang="en-US" altLang="zh-CN" dirty="0"/>
              <a:t>HBM</a:t>
            </a:r>
            <a:endParaRPr kumimoji="1" lang="zh-CN" altLang="en-US" dirty="0"/>
          </a:p>
        </p:txBody>
      </p:sp>
      <p:sp>
        <p:nvSpPr>
          <p:cNvPr id="3" name="内容占位符 2">
            <a:extLst>
              <a:ext uri="{FF2B5EF4-FFF2-40B4-BE49-F238E27FC236}">
                <a16:creationId xmlns:a16="http://schemas.microsoft.com/office/drawing/2014/main" id="{68109D37-56EB-1C4E-A7E4-1AF97E0DECCE}"/>
              </a:ext>
            </a:extLst>
          </p:cNvPr>
          <p:cNvSpPr>
            <a:spLocks noGrp="1"/>
          </p:cNvSpPr>
          <p:nvPr>
            <p:ph idx="1"/>
          </p:nvPr>
        </p:nvSpPr>
        <p:spPr/>
        <p:txBody>
          <a:bodyPr/>
          <a:lstStyle/>
          <a:p>
            <a:r>
              <a:rPr lang="en-US" altLang="zh-CN" b="1" dirty="0"/>
              <a:t>High Bandwidth Memory</a:t>
            </a:r>
            <a:r>
              <a:rPr lang="en-US" altLang="zh-CN" dirty="0"/>
              <a:t> (</a:t>
            </a:r>
            <a:r>
              <a:rPr lang="en-US" altLang="zh-CN" b="1" dirty="0"/>
              <a:t>HBM</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ee-dimensional integrated circuit"/>
              </a:rPr>
              <a:t>3D-stacked</a:t>
            </a:r>
            <a:r>
              <a:rPr lang="en-US" altLang="zh-CN" dirty="0"/>
              <a:t> </a:t>
            </a:r>
            <a:r>
              <a:rPr lang="en-US" altLang="zh-CN" dirty="0">
                <a:hlinkClick r:id="rId4" tooltip="Synchronous dynamic random-access memory"/>
              </a:rPr>
              <a:t>SDRAM</a:t>
            </a:r>
            <a:r>
              <a:rPr lang="en-US" altLang="zh-CN" dirty="0"/>
              <a:t> from </a:t>
            </a:r>
            <a:r>
              <a:rPr lang="en-US" altLang="zh-CN" dirty="0">
                <a:hlinkClick r:id="rId5" tooltip="Samsung Electronics"/>
              </a:rPr>
              <a:t>Samsung</a:t>
            </a:r>
            <a:r>
              <a:rPr lang="en-US" altLang="zh-CN" dirty="0"/>
              <a:t>, </a:t>
            </a:r>
            <a:r>
              <a:rPr lang="en-US" altLang="zh-CN" dirty="0">
                <a:hlinkClick r:id="rId6" tooltip="Advanced Micro Devices"/>
              </a:rPr>
              <a:t>AMD</a:t>
            </a:r>
            <a:r>
              <a:rPr lang="en-US" altLang="zh-CN" dirty="0"/>
              <a:t> and </a:t>
            </a:r>
            <a:r>
              <a:rPr lang="en-US" altLang="zh-CN" dirty="0">
                <a:hlinkClick r:id="rId7" tooltip="SK Hynix"/>
              </a:rPr>
              <a:t>SK Hynix</a:t>
            </a:r>
            <a:r>
              <a:rPr lang="en-US" altLang="zh-CN" dirty="0"/>
              <a:t>. It is used in conjunction with high-performance graphics accelerators, network devices and in some supercomputers.</a:t>
            </a:r>
            <a:endParaRPr kumimoji="1" lang="zh-CN" altLang="en-US" dirty="0"/>
          </a:p>
          <a:p>
            <a:endParaRPr kumimoji="1" lang="zh-CN" altLang="en-US" dirty="0"/>
          </a:p>
        </p:txBody>
      </p:sp>
      <p:pic>
        <p:nvPicPr>
          <p:cNvPr id="4" name="图片 3" descr="图片包含 游戏机, 电子, 电路&#10;&#10;描述已自动生成">
            <a:extLst>
              <a:ext uri="{FF2B5EF4-FFF2-40B4-BE49-F238E27FC236}">
                <a16:creationId xmlns:a16="http://schemas.microsoft.com/office/drawing/2014/main" id="{A37C8B14-90A8-4E43-8D14-5B30ABB97DA8}"/>
              </a:ext>
            </a:extLst>
          </p:cNvPr>
          <p:cNvPicPr>
            <a:picLocks noChangeAspect="1"/>
          </p:cNvPicPr>
          <p:nvPr/>
        </p:nvPicPr>
        <p:blipFill rotWithShape="1">
          <a:blip r:embed="rId8"/>
          <a:srcRect l="23010" r="1879"/>
          <a:stretch/>
        </p:blipFill>
        <p:spPr>
          <a:xfrm>
            <a:off x="5217211" y="3429000"/>
            <a:ext cx="4423699" cy="2488335"/>
          </a:xfrm>
          <a:prstGeom prst="rect">
            <a:avLst/>
          </a:prstGeom>
        </p:spPr>
      </p:pic>
    </p:spTree>
    <p:extLst>
      <p:ext uri="{BB962C8B-B14F-4D97-AF65-F5344CB8AC3E}">
        <p14:creationId xmlns:p14="http://schemas.microsoft.com/office/powerpoint/2010/main" val="190654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2FE59-75F8-DA48-979A-46CA96301901}"/>
              </a:ext>
            </a:extLst>
          </p:cNvPr>
          <p:cNvSpPr>
            <a:spLocks noGrp="1"/>
          </p:cNvSpPr>
          <p:nvPr>
            <p:ph type="title"/>
          </p:nvPr>
        </p:nvSpPr>
        <p:spPr/>
        <p:txBody>
          <a:bodyPr/>
          <a:lstStyle/>
          <a:p>
            <a:r>
              <a:rPr kumimoji="1" lang="en-US" altLang="zh-CN" dirty="0"/>
              <a:t>HMC</a:t>
            </a:r>
            <a:endParaRPr kumimoji="1" lang="zh-CN" altLang="en-US" dirty="0"/>
          </a:p>
        </p:txBody>
      </p:sp>
      <p:sp>
        <p:nvSpPr>
          <p:cNvPr id="3" name="内容占位符 2">
            <a:extLst>
              <a:ext uri="{FF2B5EF4-FFF2-40B4-BE49-F238E27FC236}">
                <a16:creationId xmlns:a16="http://schemas.microsoft.com/office/drawing/2014/main" id="{3397AE1C-E173-CE4E-AB42-F565860040D7}"/>
              </a:ext>
            </a:extLst>
          </p:cNvPr>
          <p:cNvSpPr>
            <a:spLocks noGrp="1"/>
          </p:cNvSpPr>
          <p:nvPr>
            <p:ph idx="1"/>
          </p:nvPr>
        </p:nvSpPr>
        <p:spPr/>
        <p:txBody>
          <a:bodyPr/>
          <a:lstStyle/>
          <a:p>
            <a:r>
              <a:rPr lang="en-US" altLang="zh-CN" b="1" dirty="0"/>
              <a:t>Hybrid Memory Cube</a:t>
            </a:r>
            <a:r>
              <a:rPr lang="en-US" altLang="zh-CN" dirty="0"/>
              <a:t> (</a:t>
            </a:r>
            <a:r>
              <a:rPr lang="en-US" altLang="zh-CN" b="1" dirty="0"/>
              <a:t>HMC</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ough-silicon via"/>
              </a:rPr>
              <a:t>through-silicon vias</a:t>
            </a:r>
            <a:r>
              <a:rPr lang="en-US" altLang="zh-CN" dirty="0"/>
              <a:t> (TSV)-based stacked DRAM memory competing with the incompatible rival interface </a:t>
            </a:r>
            <a:r>
              <a:rPr lang="en-US" altLang="zh-CN" dirty="0">
                <a:hlinkClick r:id="rId4" tooltip="High Bandwidth Memory"/>
              </a:rPr>
              <a:t>High Bandwidth Memory</a:t>
            </a:r>
            <a:r>
              <a:rPr lang="en-US" altLang="zh-CN" dirty="0"/>
              <a:t> (HBM).</a:t>
            </a:r>
            <a:endParaRPr kumimoji="1" lang="zh-CN" altLang="en-US" dirty="0"/>
          </a:p>
        </p:txBody>
      </p:sp>
    </p:spTree>
    <p:extLst>
      <p:ext uri="{BB962C8B-B14F-4D97-AF65-F5344CB8AC3E}">
        <p14:creationId xmlns:p14="http://schemas.microsoft.com/office/powerpoint/2010/main" val="91094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a:t>
            </a:r>
            <a:r>
              <a:rPr kumimoji="1" lang="zh-CN" altLang="en-US" dirty="0"/>
              <a:t> </a:t>
            </a:r>
            <a:r>
              <a:rPr kumimoji="1" lang="en-US" altLang="zh-CN" dirty="0"/>
              <a:t>E</a:t>
            </a:r>
            <a:r>
              <a:rPr kumimoji="1" lang="zh-CN" altLang="en-US" dirty="0"/>
              <a:t> </a:t>
            </a:r>
            <a:r>
              <a:rPr kumimoji="1" lang="en-US" altLang="zh-CN" dirty="0"/>
              <a:t>Series</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266.7MHz</a:t>
            </a:r>
            <a:endParaRPr kumimoji="1" lang="zh-CN" altLang="en-US" dirty="0"/>
          </a:p>
        </p:txBody>
      </p:sp>
      <p:pic>
        <p:nvPicPr>
          <p:cNvPr id="4" name="图片 3">
            <a:extLst>
              <a:ext uri="{FF2B5EF4-FFF2-40B4-BE49-F238E27FC236}">
                <a16:creationId xmlns:a16="http://schemas.microsoft.com/office/drawing/2014/main" id="{EB407187-F241-C045-A3D2-9EDDA3652C15}"/>
              </a:ext>
            </a:extLst>
          </p:cNvPr>
          <p:cNvPicPr>
            <a:picLocks noChangeAspect="1"/>
          </p:cNvPicPr>
          <p:nvPr/>
        </p:nvPicPr>
        <p:blipFill>
          <a:blip r:embed="rId2"/>
          <a:stretch>
            <a:fillRect/>
          </a:stretch>
        </p:blipFill>
        <p:spPr>
          <a:xfrm>
            <a:off x="1527362" y="2196350"/>
            <a:ext cx="8572500" cy="3149600"/>
          </a:xfrm>
          <a:prstGeom prst="rect">
            <a:avLst/>
          </a:prstGeom>
        </p:spPr>
      </p:pic>
    </p:spTree>
    <p:extLst>
      <p:ext uri="{BB962C8B-B14F-4D97-AF65-F5344CB8AC3E}">
        <p14:creationId xmlns:p14="http://schemas.microsoft.com/office/powerpoint/2010/main" val="317988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Commercial/Industrial/Automotive</a:t>
            </a:r>
            <a:r>
              <a:rPr kumimoji="1" lang="zh-CN" altLang="en-US" dirty="0"/>
              <a:t> </a:t>
            </a:r>
            <a:r>
              <a:rPr kumimoji="1" lang="en-US" altLang="zh-CN" dirty="0"/>
              <a:t>Grade</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r>
              <a:rPr lang="en-US" altLang="zh-CN" dirty="0"/>
              <a:t>The use of such grades ensures that a device is suitable for its application, and will withstand the environmental conditions in which it is used.</a:t>
            </a:r>
            <a:endParaRPr kumimoji="1" lang="zh-CN" altLang="en-US" dirty="0"/>
          </a:p>
        </p:txBody>
      </p:sp>
      <p:pic>
        <p:nvPicPr>
          <p:cNvPr id="4" name="图片 3">
            <a:extLst>
              <a:ext uri="{FF2B5EF4-FFF2-40B4-BE49-F238E27FC236}">
                <a16:creationId xmlns:a16="http://schemas.microsoft.com/office/drawing/2014/main" id="{9A1D66CB-2ED1-EB47-A422-91424EE5EBE3}"/>
              </a:ext>
            </a:extLst>
          </p:cNvPr>
          <p:cNvPicPr>
            <a:picLocks noChangeAspect="1"/>
          </p:cNvPicPr>
          <p:nvPr/>
        </p:nvPicPr>
        <p:blipFill>
          <a:blip r:embed="rId2"/>
          <a:stretch>
            <a:fillRect/>
          </a:stretch>
        </p:blipFill>
        <p:spPr>
          <a:xfrm>
            <a:off x="1026459" y="2810668"/>
            <a:ext cx="10521750" cy="2877205"/>
          </a:xfrm>
          <a:prstGeom prst="rect">
            <a:avLst/>
          </a:prstGeom>
        </p:spPr>
      </p:pic>
    </p:spTree>
    <p:extLst>
      <p:ext uri="{BB962C8B-B14F-4D97-AF65-F5344CB8AC3E}">
        <p14:creationId xmlns:p14="http://schemas.microsoft.com/office/powerpoint/2010/main" val="72070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495CB-C12E-D64A-B01D-DA7EC81BC3DC}"/>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Innovation</a:t>
            </a:r>
            <a:endParaRPr kumimoji="1" lang="zh-CN" altLang="en-US" dirty="0"/>
          </a:p>
        </p:txBody>
      </p:sp>
      <p:sp>
        <p:nvSpPr>
          <p:cNvPr id="3" name="内容占位符 2">
            <a:extLst>
              <a:ext uri="{FF2B5EF4-FFF2-40B4-BE49-F238E27FC236}">
                <a16:creationId xmlns:a16="http://schemas.microsoft.com/office/drawing/2014/main" id="{059CAC0A-4E20-2A43-9748-616C1E10AB3C}"/>
              </a:ext>
            </a:extLst>
          </p:cNvPr>
          <p:cNvSpPr>
            <a:spLocks noGrp="1"/>
          </p:cNvSpPr>
          <p:nvPr>
            <p:ph idx="1"/>
          </p:nvPr>
        </p:nvSpPr>
        <p:spPr/>
        <p:txBody>
          <a:bodyPr/>
          <a:lstStyle/>
          <a:p>
            <a:r>
              <a:rPr kumimoji="1" lang="en-US" altLang="zh-CN" dirty="0"/>
              <a:t>SDR</a:t>
            </a:r>
            <a:r>
              <a:rPr kumimoji="1" lang="zh-CN" altLang="en-US" dirty="0"/>
              <a:t> </a:t>
            </a:r>
            <a:r>
              <a:rPr kumimoji="1" lang="en-US" altLang="zh-CN" dirty="0"/>
              <a:t>to</a:t>
            </a:r>
            <a:r>
              <a:rPr kumimoji="1" lang="zh-CN" altLang="en-US" dirty="0"/>
              <a:t> </a:t>
            </a:r>
            <a:r>
              <a:rPr kumimoji="1" lang="en-US" altLang="zh-CN" dirty="0"/>
              <a:t>DDR:</a:t>
            </a:r>
            <a:endParaRPr kumimoji="1" lang="zh-CN" altLang="en-US" dirty="0"/>
          </a:p>
        </p:txBody>
      </p:sp>
      <p:pic>
        <p:nvPicPr>
          <p:cNvPr id="4" name="图片 3">
            <a:extLst>
              <a:ext uri="{FF2B5EF4-FFF2-40B4-BE49-F238E27FC236}">
                <a16:creationId xmlns:a16="http://schemas.microsoft.com/office/drawing/2014/main" id="{5294E8B3-83BB-A140-8794-AD3A1246C04E}"/>
              </a:ext>
            </a:extLst>
          </p:cNvPr>
          <p:cNvPicPr>
            <a:picLocks noChangeAspect="1"/>
          </p:cNvPicPr>
          <p:nvPr/>
        </p:nvPicPr>
        <p:blipFill>
          <a:blip r:embed="rId2"/>
          <a:stretch>
            <a:fillRect/>
          </a:stretch>
        </p:blipFill>
        <p:spPr>
          <a:xfrm>
            <a:off x="939053" y="1877778"/>
            <a:ext cx="10313894" cy="3786744"/>
          </a:xfrm>
          <a:prstGeom prst="rect">
            <a:avLst/>
          </a:prstGeom>
        </p:spPr>
      </p:pic>
    </p:spTree>
    <p:extLst>
      <p:ext uri="{BB962C8B-B14F-4D97-AF65-F5344CB8AC3E}">
        <p14:creationId xmlns:p14="http://schemas.microsoft.com/office/powerpoint/2010/main" val="354402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19D95-5A52-FC4E-9B64-5261C3E3801F}"/>
              </a:ext>
            </a:extLst>
          </p:cNvPr>
          <p:cNvSpPr>
            <a:spLocks noGrp="1"/>
          </p:cNvSpPr>
          <p:nvPr>
            <p:ph type="title"/>
          </p:nvPr>
        </p:nvSpPr>
        <p:spPr/>
        <p:txBody>
          <a:bodyPr/>
          <a:lstStyle/>
          <a:p>
            <a:r>
              <a:rPr kumimoji="1" lang="en-US" altLang="zh-CN" dirty="0"/>
              <a:t>DDR</a:t>
            </a:r>
            <a:r>
              <a:rPr kumimoji="1" lang="zh-CN" altLang="en-US" dirty="0"/>
              <a:t> </a:t>
            </a:r>
            <a:r>
              <a:rPr kumimoji="1" lang="en-US" altLang="zh-CN" dirty="0"/>
              <a:t>-&gt;</a:t>
            </a:r>
            <a:r>
              <a:rPr kumimoji="1" lang="zh-CN" altLang="en-US" dirty="0"/>
              <a:t> </a:t>
            </a:r>
            <a:r>
              <a:rPr kumimoji="1" lang="en-US" altLang="zh-CN" dirty="0"/>
              <a:t>DDR2</a:t>
            </a:r>
            <a:endParaRPr kumimoji="1" lang="zh-CN" altLang="en-US" dirty="0"/>
          </a:p>
        </p:txBody>
      </p:sp>
      <p:sp>
        <p:nvSpPr>
          <p:cNvPr id="3" name="内容占位符 2">
            <a:extLst>
              <a:ext uri="{FF2B5EF4-FFF2-40B4-BE49-F238E27FC236}">
                <a16:creationId xmlns:a16="http://schemas.microsoft.com/office/drawing/2014/main" id="{0D9BB23E-A433-1642-8F8D-09511A4A851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6294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extLst>
      <p:ext uri="{BB962C8B-B14F-4D97-AF65-F5344CB8AC3E}">
        <p14:creationId xmlns:p14="http://schemas.microsoft.com/office/powerpoint/2010/main" val="306141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extLst>
      <p:ext uri="{BB962C8B-B14F-4D97-AF65-F5344CB8AC3E}">
        <p14:creationId xmlns:p14="http://schemas.microsoft.com/office/powerpoint/2010/main" val="391179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8684-12F4-B24A-A4FB-7DDBA488FEA3}"/>
              </a:ext>
            </a:extLst>
          </p:cNvPr>
          <p:cNvSpPr>
            <a:spLocks noGrp="1"/>
          </p:cNvSpPr>
          <p:nvPr>
            <p:ph type="title"/>
          </p:nvPr>
        </p:nvSpPr>
        <p:spPr/>
        <p:txBody>
          <a:bodyPr/>
          <a:lstStyle/>
          <a:p>
            <a:r>
              <a:rPr kumimoji="1" lang="en-US" altLang="zh-CN" dirty="0"/>
              <a:t>So</a:t>
            </a:r>
            <a:r>
              <a:rPr kumimoji="1" lang="zh-CN" altLang="en-US" dirty="0"/>
              <a:t> </a:t>
            </a:r>
            <a:r>
              <a:rPr kumimoji="1" lang="en-US" altLang="zh-CN" dirty="0"/>
              <a:t>many</a:t>
            </a:r>
            <a:r>
              <a:rPr kumimoji="1" lang="zh-CN" altLang="en-US" dirty="0"/>
              <a:t> </a:t>
            </a:r>
            <a:r>
              <a:rPr kumimoji="1" lang="en-US" altLang="zh-CN" dirty="0"/>
              <a:t>power</a:t>
            </a:r>
            <a:r>
              <a:rPr kumimoji="1" lang="zh-CN" altLang="en-US" dirty="0"/>
              <a:t> </a:t>
            </a:r>
            <a:r>
              <a:rPr kumimoji="1" lang="en-US" altLang="zh-CN" dirty="0"/>
              <a:t>pins?</a:t>
            </a:r>
            <a:endParaRPr kumimoji="1" lang="zh-CN" altLang="en-US" dirty="0"/>
          </a:p>
        </p:txBody>
      </p:sp>
      <p:sp>
        <p:nvSpPr>
          <p:cNvPr id="3" name="内容占位符 2">
            <a:extLst>
              <a:ext uri="{FF2B5EF4-FFF2-40B4-BE49-F238E27FC236}">
                <a16:creationId xmlns:a16="http://schemas.microsoft.com/office/drawing/2014/main" id="{16363CC8-AA2E-4C4C-873A-0FDC04095D71}"/>
              </a:ext>
            </a:extLst>
          </p:cNvPr>
          <p:cNvSpPr>
            <a:spLocks noGrp="1"/>
          </p:cNvSpPr>
          <p:nvPr>
            <p:ph idx="1"/>
          </p:nvPr>
        </p:nvSpPr>
        <p:spPr/>
        <p:txBody>
          <a:bodyPr/>
          <a:lstStyle/>
          <a:p>
            <a:r>
              <a:rPr kumimoji="1" lang="en-US" altLang="zh-CN" dirty="0"/>
              <a:t>VDD1/VDD2/VDDQ...</a:t>
            </a:r>
            <a:endParaRPr kumimoji="1" lang="zh-CN" altLang="en-US" dirty="0"/>
          </a:p>
        </p:txBody>
      </p:sp>
      <p:pic>
        <p:nvPicPr>
          <p:cNvPr id="4" name="图片 3">
            <a:extLst>
              <a:ext uri="{FF2B5EF4-FFF2-40B4-BE49-F238E27FC236}">
                <a16:creationId xmlns:a16="http://schemas.microsoft.com/office/drawing/2014/main" id="{98318A74-B1D2-B24A-88AC-84C6C006ED60}"/>
              </a:ext>
            </a:extLst>
          </p:cNvPr>
          <p:cNvPicPr>
            <a:picLocks noChangeAspect="1"/>
          </p:cNvPicPr>
          <p:nvPr/>
        </p:nvPicPr>
        <p:blipFill>
          <a:blip r:embed="rId2"/>
          <a:stretch>
            <a:fillRect/>
          </a:stretch>
        </p:blipFill>
        <p:spPr>
          <a:xfrm>
            <a:off x="1993526" y="1924050"/>
            <a:ext cx="7048500" cy="3009900"/>
          </a:xfrm>
          <a:prstGeom prst="rect">
            <a:avLst/>
          </a:prstGeom>
        </p:spPr>
      </p:pic>
    </p:spTree>
    <p:extLst>
      <p:ext uri="{BB962C8B-B14F-4D97-AF65-F5344CB8AC3E}">
        <p14:creationId xmlns:p14="http://schemas.microsoft.com/office/powerpoint/2010/main" val="320715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p>
          <a:p>
            <a:pPr lvl="1"/>
            <a:r>
              <a:rPr kumimoji="1" lang="en-US" altLang="zh-CN" dirty="0"/>
              <a:t>Idle</a:t>
            </a:r>
            <a:r>
              <a:rPr kumimoji="1" lang="zh-CN" altLang="en-US" dirty="0"/>
              <a:t> </a:t>
            </a:r>
            <a:r>
              <a:rPr kumimoji="1" lang="en-US" altLang="zh-CN" dirty="0"/>
              <a:t>Power</a:t>
            </a:r>
            <a:r>
              <a:rPr kumimoji="1" lang="zh-CN" altLang="en-US" dirty="0"/>
              <a:t> </a:t>
            </a:r>
            <a:r>
              <a:rPr kumimoji="1" lang="en-US" altLang="zh-CN" dirty="0"/>
              <a:t>Down</a:t>
            </a:r>
          </a:p>
          <a:p>
            <a:pPr lvl="1"/>
            <a:r>
              <a:rPr kumimoji="1" lang="en-US" altLang="zh-CN" dirty="0"/>
              <a:t>Active</a:t>
            </a:r>
            <a:r>
              <a:rPr kumimoji="1" lang="zh-CN" altLang="en-US" dirty="0"/>
              <a:t> </a:t>
            </a:r>
            <a:r>
              <a:rPr kumimoji="1" lang="en-US" altLang="zh-CN" dirty="0"/>
              <a:t>Power</a:t>
            </a:r>
            <a:r>
              <a:rPr kumimoji="1" lang="zh-CN" altLang="en-US" dirty="0"/>
              <a:t> </a:t>
            </a:r>
            <a:r>
              <a:rPr kumimoji="1" lang="en-US" altLang="zh-CN" dirty="0"/>
              <a:t>Down.</a:t>
            </a:r>
          </a:p>
          <a:p>
            <a:r>
              <a:rPr kumimoji="1" lang="en-US" altLang="zh-CN" dirty="0"/>
              <a:t>If</a:t>
            </a:r>
            <a:r>
              <a:rPr kumimoji="1" lang="zh-CN" altLang="en-US" dirty="0"/>
              <a:t> </a:t>
            </a:r>
            <a:r>
              <a:rPr kumimoji="1" lang="en-US" altLang="zh-CN" dirty="0"/>
              <a:t>the</a:t>
            </a:r>
            <a:r>
              <a:rPr kumimoji="1" lang="zh-CN" altLang="en-US" dirty="0"/>
              <a:t> </a:t>
            </a:r>
            <a:r>
              <a:rPr kumimoji="1" lang="en-US" altLang="zh-CN" dirty="0"/>
              <a:t>dram</a:t>
            </a:r>
            <a:r>
              <a:rPr kumimoji="1" lang="zh-CN" altLang="en-US" dirty="0"/>
              <a:t> </a:t>
            </a:r>
            <a:r>
              <a:rPr kumimoji="1" lang="en-US" altLang="zh-CN" dirty="0"/>
              <a:t>is</a:t>
            </a:r>
            <a:r>
              <a:rPr kumimoji="1" lang="zh-CN" altLang="en-US" dirty="0"/>
              <a:t> </a:t>
            </a:r>
            <a:r>
              <a:rPr kumimoji="1" lang="en-US" altLang="zh-CN" dirty="0"/>
              <a:t>idle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period,</a:t>
            </a:r>
            <a:r>
              <a:rPr kumimoji="1" lang="zh-CN" altLang="en-US" dirty="0"/>
              <a:t> </a:t>
            </a:r>
            <a:r>
              <a:rPr kumimoji="1" lang="en-US" altLang="zh-CN" dirty="0"/>
              <a:t>the</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issue</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p>
          <a:p>
            <a:pPr lvl="1"/>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81092-E3AB-4041-8925-060C557C4424}"/>
              </a:ext>
            </a:extLst>
          </p:cNvPr>
          <p:cNvSpPr>
            <a:spLocks noGrp="1"/>
          </p:cNvSpPr>
          <p:nvPr>
            <p:ph type="title"/>
          </p:nvPr>
        </p:nvSpPr>
        <p:spPr/>
        <p:txBody>
          <a:bodyPr/>
          <a:lstStyle/>
          <a:p>
            <a:r>
              <a:rPr kumimoji="1" lang="en-US" altLang="zh-CN" dirty="0"/>
              <a:t>SDR</a:t>
            </a:r>
            <a:r>
              <a:rPr kumimoji="1" lang="zh-CN" altLang="en-US" dirty="0"/>
              <a:t> </a:t>
            </a:r>
            <a:r>
              <a:rPr kumimoji="1" lang="en-US" altLang="zh-CN" dirty="0"/>
              <a:t>DDR</a:t>
            </a:r>
            <a:r>
              <a:rPr kumimoji="1" lang="zh-CN" altLang="en-US" dirty="0"/>
              <a:t> </a:t>
            </a:r>
            <a:r>
              <a:rPr kumimoji="1" lang="en-US" altLang="zh-CN" dirty="0"/>
              <a:t>IO</a:t>
            </a:r>
            <a:r>
              <a:rPr kumimoji="1" lang="zh-CN" altLang="en-US" dirty="0"/>
              <a:t> </a:t>
            </a:r>
            <a:r>
              <a:rPr kumimoji="1" lang="en-US" altLang="zh-CN" dirty="0"/>
              <a:t>Interface</a:t>
            </a:r>
            <a:endParaRPr kumimoji="1" lang="zh-CN" altLang="en-US" dirty="0"/>
          </a:p>
        </p:txBody>
      </p:sp>
      <p:sp>
        <p:nvSpPr>
          <p:cNvPr id="3" name="内容占位符 2">
            <a:extLst>
              <a:ext uri="{FF2B5EF4-FFF2-40B4-BE49-F238E27FC236}">
                <a16:creationId xmlns:a16="http://schemas.microsoft.com/office/drawing/2014/main" id="{E01BE794-0D2E-2644-8B35-F30976510C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0069BC-544B-EA48-9D7E-BE05D29384A1}"/>
              </a:ext>
            </a:extLst>
          </p:cNvPr>
          <p:cNvPicPr>
            <a:picLocks noChangeAspect="1"/>
          </p:cNvPicPr>
          <p:nvPr/>
        </p:nvPicPr>
        <p:blipFill>
          <a:blip r:embed="rId2"/>
          <a:stretch>
            <a:fillRect/>
          </a:stretch>
        </p:blipFill>
        <p:spPr>
          <a:xfrm>
            <a:off x="1026459" y="1265130"/>
            <a:ext cx="10139082" cy="5444548"/>
          </a:xfrm>
          <a:prstGeom prst="rect">
            <a:avLst/>
          </a:prstGeom>
        </p:spPr>
      </p:pic>
    </p:spTree>
    <p:extLst>
      <p:ext uri="{BB962C8B-B14F-4D97-AF65-F5344CB8AC3E}">
        <p14:creationId xmlns:p14="http://schemas.microsoft.com/office/powerpoint/2010/main" val="447139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p>
          <a:p>
            <a:r>
              <a:rPr lang="en-US" altLang="zh-CN" dirty="0"/>
              <a:t>In a purely synchronous system, data output and capture are referenced to a common, free-running system clock. However, the maximum data rate for such a system is reached when the sum of output access time and flight time approaches the bit time (the reciprocal of the data rate). Although generating delayed clocks for early data launch and/or late data capture will allow for increased data rate, these techniques do not ac- count for the fact that the data valid window (or data eye) moves relative to any fixed clock signal, due to changes in temperature, voltage, or loading. So, to allow for even higher data rates, data strobe signals were added to DDR devices. </a:t>
            </a:r>
          </a:p>
          <a:p>
            <a:endParaRPr kumimoji="1" lang="en-US" altLang="zh-CN" dirty="0"/>
          </a:p>
          <a:p>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479A6-9ACC-4445-8D45-84C6D282BB36}"/>
              </a:ext>
            </a:extLst>
          </p:cNvPr>
          <p:cNvSpPr>
            <a:spLocks noGrp="1"/>
          </p:cNvSpPr>
          <p:nvPr>
            <p:ph type="title"/>
          </p:nvPr>
        </p:nvSpPr>
        <p:spPr/>
        <p:txBody>
          <a:bodyPr/>
          <a:lstStyle/>
          <a:p>
            <a:r>
              <a:rPr kumimoji="1" lang="en-US" altLang="zh-CN" dirty="0"/>
              <a:t>If</a:t>
            </a:r>
            <a:r>
              <a:rPr kumimoji="1" lang="zh-CN" altLang="en-US" dirty="0"/>
              <a:t> </a:t>
            </a:r>
            <a:r>
              <a:rPr kumimoji="1" lang="en-US" altLang="zh-CN" dirty="0"/>
              <a:t>no</a:t>
            </a:r>
            <a:r>
              <a:rPr kumimoji="1" lang="zh-CN" altLang="en-US" dirty="0"/>
              <a:t> </a:t>
            </a:r>
            <a:r>
              <a:rPr kumimoji="1" lang="en-US" altLang="zh-CN" dirty="0"/>
              <a:t>DQS...</a:t>
            </a:r>
            <a:endParaRPr kumimoji="1" lang="zh-CN" altLang="en-US" dirty="0"/>
          </a:p>
        </p:txBody>
      </p:sp>
      <p:sp>
        <p:nvSpPr>
          <p:cNvPr id="3" name="内容占位符 2">
            <a:extLst>
              <a:ext uri="{FF2B5EF4-FFF2-40B4-BE49-F238E27FC236}">
                <a16:creationId xmlns:a16="http://schemas.microsoft.com/office/drawing/2014/main" id="{80EF22DE-8FF8-6D45-AF05-BDA2EA242EF9}"/>
              </a:ext>
            </a:extLst>
          </p:cNvPr>
          <p:cNvSpPr>
            <a:spLocks noGrp="1"/>
          </p:cNvSpPr>
          <p:nvPr>
            <p:ph idx="1"/>
          </p:nvPr>
        </p:nvSpPr>
        <p:spPr/>
        <p:txBody>
          <a:bodyPr/>
          <a:lstStyle/>
          <a:p>
            <a:pPr fontAlgn="base"/>
            <a:r>
              <a:rPr lang="en-US" altLang="zh-CN" dirty="0"/>
              <a:t>Let's imagine time of flight for all signals is 1ns.</a:t>
            </a:r>
          </a:p>
          <a:p>
            <a:pPr fontAlgn="base"/>
            <a:r>
              <a:rPr lang="en-US" altLang="zh-CN" dirty="0"/>
              <a:t>Situation with only one </a:t>
            </a:r>
            <a:r>
              <a:rPr lang="en-US" altLang="zh-CN" dirty="0" err="1"/>
              <a:t>clk</a:t>
            </a:r>
            <a:r>
              <a:rPr lang="en-US" altLang="zh-CN" dirty="0"/>
              <a:t> that is transmitted by the controller:</a:t>
            </a:r>
          </a:p>
          <a:p>
            <a:pPr lvl="1" fontAlgn="base"/>
            <a:r>
              <a:rPr lang="en-US" altLang="zh-CN" dirty="0"/>
              <a:t>During write there is no problem. Data signals can be clocked to the CLK signal and everything is fine. If traces are length matched you can use timing tolerances tighter than the time of flight.</a:t>
            </a:r>
          </a:p>
          <a:p>
            <a:pPr lvl="1" fontAlgn="base"/>
            <a:r>
              <a:rPr lang="en-US" altLang="zh-CN" dirty="0"/>
              <a:t>During read there is a problem. The controller must first transmit the clock to memory, where it arrives 1 ns later. Then the memory sends data bits to the controller and this takes another nanosecond. There is 2 ns skew, which limits how fast you can transmit.</a:t>
            </a:r>
          </a:p>
          <a:p>
            <a:endParaRPr kumimoji="1" lang="zh-CN" altLang="en-US" dirty="0"/>
          </a:p>
        </p:txBody>
      </p:sp>
    </p:spTree>
    <p:extLst>
      <p:ext uri="{BB962C8B-B14F-4D97-AF65-F5344CB8AC3E}">
        <p14:creationId xmlns:p14="http://schemas.microsoft.com/office/powerpoint/2010/main" val="2460856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en-US" altLang="zh-CN" dirty="0"/>
              <a:t>If</a:t>
            </a:r>
            <a:r>
              <a:rPr lang="zh-CN" altLang="en-US" dirty="0"/>
              <a:t> </a:t>
            </a:r>
            <a:r>
              <a:rPr lang="en-US" altLang="zh-CN" dirty="0"/>
              <a:t>x32,</a:t>
            </a:r>
            <a:r>
              <a:rPr lang="zh-CN" altLang="en-US" dirty="0"/>
              <a:t> </a:t>
            </a:r>
            <a:r>
              <a:rPr lang="en-US" altLang="zh-CN" dirty="0"/>
              <a:t>we</a:t>
            </a:r>
            <a:r>
              <a:rPr lang="zh-CN" altLang="en-US" dirty="0"/>
              <a:t> </a:t>
            </a:r>
            <a:r>
              <a:rPr lang="en-US" altLang="zh-CN" dirty="0"/>
              <a:t>use:</a:t>
            </a:r>
          </a:p>
          <a:p>
            <a:pPr lvl="1"/>
            <a:r>
              <a:rPr lang="en-US" altLang="zh-CN" dirty="0"/>
              <a:t>32</a:t>
            </a:r>
            <a:r>
              <a:rPr lang="zh-CN" altLang="en-US" dirty="0"/>
              <a:t> </a:t>
            </a:r>
            <a:r>
              <a:rPr lang="en-US" altLang="zh-CN" dirty="0"/>
              <a:t>DQS?</a:t>
            </a:r>
          </a:p>
          <a:p>
            <a:pPr lvl="1"/>
            <a:r>
              <a:rPr lang="en-US" altLang="zh-CN" dirty="0"/>
              <a:t>1</a:t>
            </a:r>
            <a:r>
              <a:rPr lang="zh-CN" altLang="en-US" dirty="0"/>
              <a:t> </a:t>
            </a:r>
            <a:r>
              <a:rPr lang="en-US" altLang="zh-CN" dirty="0"/>
              <a:t>DQS?</a:t>
            </a:r>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Other types of applications may use different strobe- to-data ratios. For example, servers using x72 DIMMs based on x4 components require controllers with one strobe per four bits, and controllers for graphics or com- </a:t>
            </a:r>
            <a:r>
              <a:rPr lang="en-US" altLang="zh-CN" dirty="0" err="1"/>
              <a:t>munications</a:t>
            </a:r>
            <a:r>
              <a:rPr lang="en-US" altLang="zh-CN" dirty="0"/>
              <a:t> applications might use one to four strobes per 32 bits. </a:t>
            </a:r>
          </a:p>
          <a:p>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normAutofit/>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mixed</a:t>
            </a:r>
            <a:r>
              <a:rPr kumimoji="1" lang="zh-CN" altLang="en-US" dirty="0"/>
              <a:t> </a:t>
            </a:r>
            <a:r>
              <a:rPr kumimoji="1" lang="en-US" altLang="zh-CN" dirty="0"/>
              <a:t>design.</a:t>
            </a:r>
          </a:p>
          <a:p>
            <a:endParaRPr kumimoji="1" lang="zh-CN" altLang="en-US" dirty="0"/>
          </a:p>
        </p:txBody>
      </p:sp>
      <p:pic>
        <p:nvPicPr>
          <p:cNvPr id="4" name="图片 3">
            <a:extLst>
              <a:ext uri="{FF2B5EF4-FFF2-40B4-BE49-F238E27FC236}">
                <a16:creationId xmlns:a16="http://schemas.microsoft.com/office/drawing/2014/main" id="{762F5AC4-6CF3-D44A-9D20-6D00842FCB0D}"/>
              </a:ext>
            </a:extLst>
          </p:cNvPr>
          <p:cNvPicPr>
            <a:picLocks noChangeAspect="1"/>
          </p:cNvPicPr>
          <p:nvPr/>
        </p:nvPicPr>
        <p:blipFill>
          <a:blip r:embed="rId2"/>
          <a:stretch>
            <a:fillRect/>
          </a:stretch>
        </p:blipFill>
        <p:spPr>
          <a:xfrm>
            <a:off x="2718175" y="2031992"/>
            <a:ext cx="8205320" cy="4702929"/>
          </a:xfrm>
          <a:prstGeom prst="rect">
            <a:avLst/>
          </a:prstGeom>
        </p:spPr>
      </p:pic>
    </p:spTree>
    <p:extLst>
      <p:ext uri="{BB962C8B-B14F-4D97-AF65-F5344CB8AC3E}">
        <p14:creationId xmlns:p14="http://schemas.microsoft.com/office/powerpoint/2010/main" val="60356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5920-F73E-1040-9FE7-3F43FF90084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TDQS?</a:t>
            </a:r>
            <a:endParaRPr kumimoji="1" lang="zh-CN" altLang="en-US" dirty="0"/>
          </a:p>
        </p:txBody>
      </p:sp>
      <p:sp>
        <p:nvSpPr>
          <p:cNvPr id="3" name="内容占位符 2">
            <a:extLst>
              <a:ext uri="{FF2B5EF4-FFF2-40B4-BE49-F238E27FC236}">
                <a16:creationId xmlns:a16="http://schemas.microsoft.com/office/drawing/2014/main" id="{95AAB9A8-7237-7145-B077-77012580497F}"/>
              </a:ext>
            </a:extLst>
          </p:cNvPr>
          <p:cNvSpPr>
            <a:spLocks noGrp="1"/>
          </p:cNvSpPr>
          <p:nvPr>
            <p:ph idx="1"/>
          </p:nvPr>
        </p:nvSpPr>
        <p:spPr/>
        <p:txBody>
          <a:bodyPr>
            <a:normAutofit fontScale="92500"/>
          </a:bodyPr>
          <a:lstStyle/>
          <a:p>
            <a:r>
              <a:rPr lang="en-US" altLang="zh-CN" dirty="0"/>
              <a:t>To simplify memory controller design for systems that simultaneously use both x4-based and x8-based registered DIMMs, DDR3 provides the termination data strobe (TDQS) function. DIMMs that are x8-based only require one DQ strobe pair (DQS/DQS#) for each 8-bit byte; x4-based DIMMs require a DQS pair for each 4-bit nibble (a total of four strobe lines). When these two different DIMM configurations are mixed within the same system, the loading of the DQS lines differs. These loading differences can cause signal integrity issues.</a:t>
            </a:r>
          </a:p>
          <a:p>
            <a:r>
              <a:rPr lang="en-US" altLang="zh-CN" dirty="0"/>
              <a:t>TDQS is similar to the RDQS function in DDR2, however, TDQS provides only termination. RDQS provides both termination and an output strobe.</a:t>
            </a:r>
          </a:p>
          <a:p>
            <a:r>
              <a:rPr lang="en-US" altLang="zh-CN" dirty="0"/>
              <a:t>Using the TDQS feature to reduce signal- integrity issues associated with mismatched DQS loading in combined x4-based/ x8-based systems.</a:t>
            </a:r>
          </a:p>
          <a:p>
            <a:endParaRPr kumimoji="1" lang="zh-CN" altLang="en-US" dirty="0"/>
          </a:p>
        </p:txBody>
      </p:sp>
    </p:spTree>
    <p:extLst>
      <p:ext uri="{BB962C8B-B14F-4D97-AF65-F5344CB8AC3E}">
        <p14:creationId xmlns:p14="http://schemas.microsoft.com/office/powerpoint/2010/main" val="77679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DQS-DQ</a:t>
            </a:r>
            <a:r>
              <a:rPr lang="zh-CN" altLang="en-US" dirty="0"/>
              <a:t> </a:t>
            </a:r>
            <a:r>
              <a:rPr lang="en-US" altLang="zh-CN" dirty="0"/>
              <a:t>Edge Aligned vs Center Aligned</a:t>
            </a:r>
          </a:p>
        </p:txBody>
      </p:sp>
      <p:sp>
        <p:nvSpPr>
          <p:cNvPr id="3" name="内容占位符 2"/>
          <p:cNvSpPr>
            <a:spLocks noGrp="1"/>
          </p:cNvSpPr>
          <p:nvPr>
            <p:ph idx="1"/>
          </p:nvPr>
        </p:nvSpPr>
        <p:spPr/>
        <p:txBody>
          <a:bodyPr>
            <a:normAutofit fontScale="92500" lnSpcReduction="20000"/>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pPr lvl="1"/>
            <a:r>
              <a:rPr lang="en-US" altLang="zh-CN" dirty="0"/>
              <a:t>For READs, the data strobe signals are edge-aligned with the data signals, meaning that all data and data strobes are clocked out of the device by the same inter- </a:t>
            </a:r>
            <a:r>
              <a:rPr lang="en-US" altLang="zh-CN" dirty="0" err="1"/>
              <a:t>nal</a:t>
            </a:r>
            <a:r>
              <a:rPr lang="en-US" altLang="zh-CN" dirty="0"/>
              <a:t> clock signal, and all will transition at the outputs at nominally the same time. The controller will internally delay the received strobe to the center of the received data eye.</a:t>
            </a:r>
          </a:p>
          <a:p>
            <a:pPr lvl="1"/>
            <a:r>
              <a:rPr lang="en-US" altLang="zh-CN" dirty="0"/>
              <a:t>For WRITEs, the controller must provide the data strobes center-aligned relative to data. That is, strobe transitions occur nominally 90 degrees (relative to the clock frequency) out of phase with data transitions. The DRAM device uses internally matched routing for the strobes and data such that the strobes can be used directly to capture input data. Note that the reason READs and WRITEs use a different alignment scheme is so that the delay circuitry can be centralized in one place (the controller) and does not have to be </a:t>
            </a:r>
            <a:r>
              <a:rPr lang="en-US" altLang="zh-CN" dirty="0" err="1"/>
              <a:t>repli</a:t>
            </a:r>
            <a:r>
              <a:rPr lang="en-US" altLang="zh-CN" dirty="0"/>
              <a:t>- </a:t>
            </a:r>
            <a:r>
              <a:rPr lang="en-US" altLang="zh-CN" dirty="0" err="1"/>
              <a:t>cated</a:t>
            </a:r>
            <a:r>
              <a:rPr lang="en-US" altLang="zh-CN" dirty="0"/>
              <a:t> in every DRAM device in the system. This ap- </a:t>
            </a:r>
            <a:r>
              <a:rPr lang="en-US" altLang="zh-CN" dirty="0" err="1"/>
              <a:t>proach</a:t>
            </a:r>
            <a:r>
              <a:rPr lang="en-US" altLang="zh-CN" dirty="0"/>
              <a:t> is expected to be carried forward to future gen- </a:t>
            </a:r>
            <a:r>
              <a:rPr lang="en-US" altLang="zh-CN" dirty="0" err="1"/>
              <a:t>erations</a:t>
            </a:r>
            <a:r>
              <a:rPr lang="en-US" altLang="zh-CN" dirty="0"/>
              <a:t> of DDR to leverage the infrastructure now be- </a:t>
            </a:r>
            <a:r>
              <a:rPr lang="en-US" altLang="zh-CN" dirty="0" err="1"/>
              <a:t>ing</a:t>
            </a:r>
            <a:r>
              <a:rPr lang="en-US" altLang="zh-CN" dirty="0"/>
              <a:t> established.</a:t>
            </a:r>
          </a:p>
          <a:p>
            <a:pPr lvl="2"/>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pPr marL="914400" lvl="2" indent="0">
              <a:buNone/>
            </a:pP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a:t>
            </a:r>
            <a:r>
              <a:rPr kumimoji="1" lang="zh-CN" altLang="en-US" dirty="0"/>
              <a:t> </a:t>
            </a:r>
            <a:r>
              <a:rPr kumimoji="1" lang="en-US" altLang="zh-CN" dirty="0"/>
              <a:t>x8</a:t>
            </a:r>
            <a:r>
              <a:rPr kumimoji="1" lang="zh-CN" altLang="en-US" dirty="0"/>
              <a:t> </a:t>
            </a:r>
            <a:r>
              <a:rPr kumimoji="1" lang="en-US" altLang="zh-CN" dirty="0"/>
              <a:t>x16</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lang="en-US" altLang="zh-CN" dirty="0"/>
              <a:t>Standard DRAMs support data-bus widths of 4 (x4), or 8 (x8), or 16 (x16) bits. Servers, cloud, and data-center applications use the x4 DRAMs as they allow a higher density on DIMMs, and enable RAS features that cut application downtime due to memory failures. The x8 and x16 DRAMs are less expensive and are commonly used in desktops and notebooks.</a:t>
            </a:r>
            <a:endParaRPr kumimoji="1" lang="en-US" altLang="zh-CN" dirty="0"/>
          </a:p>
          <a:p>
            <a:r>
              <a:rPr kumimoji="1" lang="en-US" altLang="zh-CN" dirty="0"/>
              <a:t>For</a:t>
            </a:r>
            <a:r>
              <a:rPr kumimoji="1" lang="zh-CN" altLang="en-US" dirty="0"/>
              <a:t> </a:t>
            </a:r>
            <a:r>
              <a:rPr kumimoji="1" lang="en-US" altLang="zh-CN" dirty="0"/>
              <a:t>x4:</a:t>
            </a:r>
          </a:p>
          <a:p>
            <a:pPr lvl="1"/>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p:txBody>
      </p:sp>
    </p:spTree>
    <p:extLst>
      <p:ext uri="{BB962C8B-B14F-4D97-AF65-F5344CB8AC3E}">
        <p14:creationId xmlns:p14="http://schemas.microsoft.com/office/powerpoint/2010/main" val="316209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err="1"/>
              <a:t>fullname</a:t>
            </a:r>
            <a:r>
              <a:rPr kumimoji="1" lang="zh-CN" altLang="en-US" dirty="0"/>
              <a:t> </a:t>
            </a:r>
            <a:r>
              <a:rPr kumimoji="1" lang="en-US" altLang="zh-CN" dirty="0"/>
              <a:t>of</a:t>
            </a:r>
            <a:r>
              <a:rPr kumimoji="1" lang="zh-CN" altLang="en-US" dirty="0"/>
              <a:t> </a:t>
            </a:r>
            <a:r>
              <a:rPr kumimoji="1" lang="en-US" altLang="zh-CN" dirty="0"/>
              <a:t>ZQ</a:t>
            </a:r>
            <a:r>
              <a:rPr kumimoji="1" lang="zh-CN" altLang="en-US" dirty="0"/>
              <a:t> </a:t>
            </a:r>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lang="en-US" altLang="zh-CN" b="1" dirty="0"/>
              <a:t>ZQ</a:t>
            </a:r>
            <a:r>
              <a:rPr lang="zh-CN" altLang="en-US" b="1" dirty="0"/>
              <a:t> </a:t>
            </a:r>
            <a:r>
              <a:rPr lang="en-US" altLang="zh-CN" b="1" dirty="0"/>
              <a:t>calibration:</a:t>
            </a:r>
            <a:r>
              <a:rPr lang="zh-CN" altLang="en-US" b="1" dirty="0"/>
              <a:t> </a:t>
            </a:r>
            <a:r>
              <a:rPr lang="en-US" altLang="zh-CN" b="1" dirty="0"/>
              <a:t>calibration</a:t>
            </a:r>
            <a:r>
              <a:rPr lang="zh-CN" altLang="en-US" b="1" dirty="0"/>
              <a:t> </a:t>
            </a:r>
            <a:r>
              <a:rPr lang="en-US" altLang="zh-CN" b="1" dirty="0"/>
              <a:t>I/O impedance.</a:t>
            </a:r>
          </a:p>
          <a:p>
            <a:r>
              <a:rPr lang="en-US" altLang="zh-CN" b="1" dirty="0"/>
              <a:t>Impedance:</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Z.</a:t>
            </a:r>
          </a:p>
          <a:p>
            <a:r>
              <a:rPr lang="en-US" altLang="zh-CN" b="1" dirty="0"/>
              <a:t>I/O:</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Q.</a:t>
            </a:r>
          </a:p>
          <a:p>
            <a:endParaRPr lang="en-US" altLang="zh-CN" b="1" dirty="0"/>
          </a:p>
          <a:p>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is</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60ohm...</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means</a:t>
            </a:r>
            <a:r>
              <a:rPr kumimoji="1" lang="zh-CN" altLang="en-US" dirty="0"/>
              <a:t> </a:t>
            </a:r>
            <a:r>
              <a:rPr kumimoji="1" lang="en-US" altLang="zh-CN" dirty="0"/>
              <a:t>multi</a:t>
            </a:r>
            <a:r>
              <a:rPr kumimoji="1" lang="zh-CN" altLang="en-US" dirty="0"/>
              <a:t> </a:t>
            </a:r>
            <a:r>
              <a:rPr kumimoji="1" lang="en-US" altLang="zh-CN" dirty="0"/>
              <a:t>controller,</a:t>
            </a:r>
            <a:r>
              <a:rPr kumimoji="1" lang="zh-CN" altLang="en-US" dirty="0"/>
              <a:t> </a:t>
            </a:r>
            <a:r>
              <a:rPr kumimoji="1" lang="en-US" altLang="zh-CN" dirty="0"/>
              <a:t>every</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work</a:t>
            </a:r>
            <a:r>
              <a:rPr kumimoji="1" lang="zh-CN" altLang="en-US" dirty="0"/>
              <a:t> </a:t>
            </a:r>
            <a:r>
              <a:rPr kumimoji="1" lang="en-US" altLang="zh-CN" dirty="0"/>
              <a:t>independently</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other.</a:t>
            </a:r>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4074458" y="3429000"/>
            <a:ext cx="5795684" cy="2519190"/>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r>
              <a:rPr lang="zh-CN" altLang="en-US" dirty="0"/>
              <a:t> </a:t>
            </a:r>
            <a:r>
              <a:rPr lang="en-US" altLang="zh-CN" dirty="0"/>
              <a:t>to distinguish between the number of memory banks on a module.</a:t>
            </a:r>
          </a:p>
          <a:p>
            <a:r>
              <a:rPr lang="en-US" altLang="zh-CN" dirty="0"/>
              <a:t>Rank:</a:t>
            </a:r>
            <a:r>
              <a:rPr lang="zh-CN" altLang="en-US" dirty="0"/>
              <a:t> </a:t>
            </a:r>
            <a:r>
              <a:rPr lang="en-US" altLang="zh-CN" dirty="0"/>
              <a:t>(</a:t>
            </a:r>
            <a:r>
              <a:rPr lang="zh-CN" altLang="en-US" dirty="0"/>
              <a:t>中文</a:t>
            </a:r>
            <a:r>
              <a:rPr lang="en-US" altLang="zh-CN" dirty="0"/>
              <a:t>)</a:t>
            </a:r>
            <a:r>
              <a:rPr lang="zh-CN" altLang="en-US" dirty="0"/>
              <a:t> 把</a:t>
            </a:r>
            <a:r>
              <a:rPr lang="en-US" altLang="zh-CN" dirty="0"/>
              <a:t>…</a:t>
            </a:r>
            <a:r>
              <a:rPr lang="zh-CN" altLang="en-US" dirty="0"/>
              <a:t>分等级</a:t>
            </a:r>
            <a:r>
              <a:rPr lang="en-US" altLang="zh-CN" dirty="0"/>
              <a:t>; </a:t>
            </a:r>
            <a:r>
              <a:rPr lang="zh-CN" altLang="en-US" dirty="0"/>
              <a:t>属于某等级</a:t>
            </a:r>
            <a:r>
              <a:rPr lang="en-US" altLang="zh-CN" dirty="0"/>
              <a:t>; </a:t>
            </a:r>
            <a:r>
              <a:rPr lang="zh-CN" altLang="en-US" dirty="0"/>
              <a:t>排列</a:t>
            </a:r>
            <a:r>
              <a:rPr lang="en-US" altLang="zh-CN" dirty="0"/>
              <a:t>; </a:t>
            </a:r>
            <a:r>
              <a:rPr lang="zh-CN" altLang="en-US" dirty="0"/>
              <a:t>使排成行</a:t>
            </a:r>
            <a:r>
              <a:rPr lang="en-US" altLang="zh-CN" dirty="0"/>
              <a:t>.</a:t>
            </a:r>
            <a:br>
              <a:rPr lang="zh-CN" altLang="en-US" dirty="0"/>
            </a:br>
            <a:endParaRPr lang="en-US" altLang="zh-CN" dirty="0"/>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a:p>
            <a:r>
              <a:rPr lang="en-US" altLang="zh-CN" dirty="0"/>
              <a:t>Bank:</a:t>
            </a:r>
            <a:r>
              <a:rPr lang="zh-CN" altLang="en-US" dirty="0"/>
              <a:t> </a:t>
            </a:r>
            <a:r>
              <a:rPr lang="en-US" altLang="zh-CN" dirty="0"/>
              <a:t>(</a:t>
            </a:r>
            <a:r>
              <a:rPr lang="zh-CN" altLang="en-US" dirty="0"/>
              <a:t>中文</a:t>
            </a:r>
            <a:r>
              <a:rPr lang="en-US" altLang="zh-CN" dirty="0"/>
              <a:t>)</a:t>
            </a:r>
            <a:r>
              <a:rPr lang="zh-CN" altLang="en-US" dirty="0"/>
              <a:t>银行</a:t>
            </a:r>
            <a:r>
              <a:rPr lang="en-US" altLang="zh-CN" dirty="0"/>
              <a:t>; (</a:t>
            </a:r>
            <a:r>
              <a:rPr lang="zh-CN" altLang="en-US" dirty="0"/>
              <a:t>尤指赌博中的</a:t>
            </a:r>
            <a:r>
              <a:rPr lang="en-US" altLang="zh-CN" dirty="0"/>
              <a:t>) </a:t>
            </a:r>
            <a:r>
              <a:rPr lang="zh-CN" altLang="en-US" dirty="0"/>
              <a:t>筹码</a:t>
            </a:r>
            <a:r>
              <a:rPr lang="en-US" altLang="zh-CN" dirty="0"/>
              <a:t>; </a:t>
            </a:r>
            <a:r>
              <a:rPr lang="zh-CN" altLang="en-US" dirty="0"/>
              <a:t>赌本</a:t>
            </a:r>
            <a:r>
              <a:rPr lang="en-US" altLang="zh-CN" dirty="0"/>
              <a:t>; </a:t>
            </a:r>
            <a:r>
              <a:rPr lang="zh-CN" altLang="en-US" dirty="0"/>
              <a:t>库存</a:t>
            </a:r>
            <a:r>
              <a:rPr lang="en-US" altLang="zh-CN" dirty="0"/>
              <a:t>; </a:t>
            </a:r>
            <a:r>
              <a:rPr lang="zh-CN" altLang="en-US" dirty="0"/>
              <a:t>库</a:t>
            </a:r>
            <a:r>
              <a:rPr lang="en-US" altLang="zh-CN" dirty="0"/>
              <a:t>.</a:t>
            </a:r>
          </a:p>
        </p:txBody>
      </p:sp>
    </p:spTree>
    <p:extLst>
      <p:ext uri="{BB962C8B-B14F-4D97-AF65-F5344CB8AC3E}">
        <p14:creationId xmlns:p14="http://schemas.microsoft.com/office/powerpoint/2010/main" val="1235925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r>
              <a:rPr kumimoji="1" lang="zh-CN" altLang="en-US" dirty="0"/>
              <a:t> </a:t>
            </a:r>
            <a:r>
              <a:rPr kumimoji="1" lang="en-US" altLang="zh-CN" dirty="0"/>
              <a:t>occurs</a:t>
            </a:r>
            <a:r>
              <a:rPr kumimoji="1" lang="zh-CN" altLang="en-US" dirty="0"/>
              <a:t> </a:t>
            </a:r>
            <a:r>
              <a:rPr kumimoji="1" lang="en-US" altLang="zh-CN" dirty="0"/>
              <a:t>in</a:t>
            </a:r>
            <a:r>
              <a:rPr kumimoji="1" lang="zh-CN" altLang="en-US" dirty="0"/>
              <a:t> </a:t>
            </a:r>
            <a:r>
              <a:rPr kumimoji="1" lang="en-US" altLang="zh-CN" dirty="0"/>
              <a:t>LP3/LP4?</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p>
          <a:p>
            <a:pPr lvl="1"/>
            <a:r>
              <a:rPr lang="en-US" altLang="zh-CN" dirty="0"/>
              <a:t>For random memory accesses, i.e., to different rows, each bank can only be accessed once per </a:t>
            </a:r>
            <a:r>
              <a:rPr lang="en-US" altLang="zh-CN" dirty="0" err="1"/>
              <a:t>tRC</a:t>
            </a:r>
            <a:r>
              <a:rPr lang="en-US" altLang="zh-CN" dirty="0"/>
              <a:t>. Let us suppose that the data burst interval is 8ns (1000MT/s) and </a:t>
            </a:r>
            <a:r>
              <a:rPr lang="en-US" altLang="zh-CN" dirty="0" err="1"/>
              <a:t>tRC</a:t>
            </a:r>
            <a:r>
              <a:rPr lang="en-US" altLang="zh-CN" dirty="0"/>
              <a:t> is 56ns. Then only one-seventh of the nominal data transfer rate can be sustained by one bank.</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dirty="0"/>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3A2D5-62E8-5D40-95EC-7EF5E873D043}"/>
              </a:ext>
            </a:extLst>
          </p:cNvPr>
          <p:cNvSpPr>
            <a:spLocks noGrp="1"/>
          </p:cNvSpPr>
          <p:nvPr>
            <p:ph type="title"/>
          </p:nvPr>
        </p:nvSpPr>
        <p:spPr/>
        <p:txBody>
          <a:bodyPr/>
          <a:lstStyle/>
          <a:p>
            <a:r>
              <a:rPr kumimoji="1" lang="en-US" altLang="zh-CN" dirty="0"/>
              <a:t>2n</a:t>
            </a:r>
            <a:r>
              <a:rPr kumimoji="1" lang="zh-CN" altLang="en-US" dirty="0"/>
              <a:t> </a:t>
            </a:r>
            <a:r>
              <a:rPr kumimoji="1" lang="en-US" altLang="zh-CN" dirty="0"/>
              <a:t>prefetch</a:t>
            </a:r>
            <a:r>
              <a:rPr kumimoji="1" lang="zh-CN" altLang="en-US" dirty="0"/>
              <a:t> </a:t>
            </a:r>
            <a:r>
              <a:rPr kumimoji="1" lang="en-US" altLang="zh-CN" dirty="0"/>
              <a:t>for</a:t>
            </a:r>
            <a:r>
              <a:rPr kumimoji="1" lang="zh-CN" altLang="en-US" dirty="0"/>
              <a:t> </a:t>
            </a:r>
            <a:r>
              <a:rPr kumimoji="1" lang="en-US" altLang="zh-CN" dirty="0"/>
              <a:t>READ</a:t>
            </a:r>
            <a:r>
              <a:rPr kumimoji="1" lang="zh-CN" altLang="en-US" dirty="0"/>
              <a:t> </a:t>
            </a:r>
            <a:r>
              <a:rPr kumimoji="1" lang="en-US" altLang="zh-CN" dirty="0"/>
              <a:t>and</a:t>
            </a:r>
            <a:r>
              <a:rPr kumimoji="1" lang="zh-CN" altLang="en-US" dirty="0"/>
              <a:t> </a:t>
            </a:r>
            <a:r>
              <a:rPr kumimoji="1" lang="en-US" altLang="zh-CN" dirty="0"/>
              <a:t>WRITE</a:t>
            </a:r>
            <a:endParaRPr kumimoji="1" lang="zh-CN" altLang="en-US" dirty="0"/>
          </a:p>
        </p:txBody>
      </p:sp>
      <p:sp>
        <p:nvSpPr>
          <p:cNvPr id="3" name="内容占位符 2">
            <a:extLst>
              <a:ext uri="{FF2B5EF4-FFF2-40B4-BE49-F238E27FC236}">
                <a16:creationId xmlns:a16="http://schemas.microsoft.com/office/drawing/2014/main" id="{9FF041F0-ADC3-E947-B24B-89159CBF1C4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73040FB-679D-9B4B-90AB-2E60E0A074EA}"/>
              </a:ext>
            </a:extLst>
          </p:cNvPr>
          <p:cNvPicPr>
            <a:picLocks noChangeAspect="1"/>
          </p:cNvPicPr>
          <p:nvPr/>
        </p:nvPicPr>
        <p:blipFill>
          <a:blip r:embed="rId2"/>
          <a:stretch>
            <a:fillRect/>
          </a:stretch>
        </p:blipFill>
        <p:spPr>
          <a:xfrm>
            <a:off x="838200" y="2891118"/>
            <a:ext cx="5390224" cy="2736016"/>
          </a:xfrm>
          <a:prstGeom prst="rect">
            <a:avLst/>
          </a:prstGeom>
        </p:spPr>
      </p:pic>
      <p:pic>
        <p:nvPicPr>
          <p:cNvPr id="5" name="图片 4">
            <a:extLst>
              <a:ext uri="{FF2B5EF4-FFF2-40B4-BE49-F238E27FC236}">
                <a16:creationId xmlns:a16="http://schemas.microsoft.com/office/drawing/2014/main" id="{83563994-F8F5-B84A-8559-5EADDE298196}"/>
              </a:ext>
            </a:extLst>
          </p:cNvPr>
          <p:cNvPicPr>
            <a:picLocks noChangeAspect="1"/>
          </p:cNvPicPr>
          <p:nvPr/>
        </p:nvPicPr>
        <p:blipFill>
          <a:blip r:embed="rId3"/>
          <a:stretch>
            <a:fillRect/>
          </a:stretch>
        </p:blipFill>
        <p:spPr>
          <a:xfrm>
            <a:off x="6096000" y="2891118"/>
            <a:ext cx="4592171" cy="3171912"/>
          </a:xfrm>
          <a:prstGeom prst="rect">
            <a:avLst/>
          </a:prstGeom>
        </p:spPr>
      </p:pic>
    </p:spTree>
    <p:extLst>
      <p:ext uri="{BB962C8B-B14F-4D97-AF65-F5344CB8AC3E}">
        <p14:creationId xmlns:p14="http://schemas.microsoft.com/office/powerpoint/2010/main" val="2553863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is</a:t>
            </a:r>
            <a:r>
              <a:rPr kumimoji="1" lang="zh-CN" altLang="en-US" dirty="0"/>
              <a:t> </a:t>
            </a:r>
            <a:r>
              <a:rPr kumimoji="1" lang="en-US" altLang="zh-CN" dirty="0"/>
              <a:t>often</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prefetch</a:t>
            </a:r>
            <a:r>
              <a:rPr kumimoji="1" lang="zh-CN" altLang="en-US" dirty="0"/>
              <a:t> </a:t>
            </a:r>
            <a:r>
              <a:rPr kumimoji="1" lang="en-US" altLang="zh-CN" dirty="0"/>
              <a:t>size.</a:t>
            </a:r>
          </a:p>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equal</a:t>
            </a:r>
            <a:r>
              <a:rPr kumimoji="1" lang="zh-CN" altLang="en-US" dirty="0"/>
              <a:t> </a:t>
            </a:r>
            <a:r>
              <a:rPr kumimoji="1" lang="en-US" altLang="zh-CN" dirty="0"/>
              <a:t>or</a:t>
            </a:r>
            <a:r>
              <a:rPr kumimoji="1" lang="zh-CN" altLang="en-US" dirty="0"/>
              <a:t> </a:t>
            </a:r>
            <a:r>
              <a:rPr kumimoji="1" lang="en-US" altLang="zh-CN" dirty="0"/>
              <a:t>fraction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size</a:t>
            </a:r>
            <a:r>
              <a:rPr kumimoji="1" lang="zh-CN" altLang="en-US" dirty="0"/>
              <a:t> </a:t>
            </a:r>
            <a:r>
              <a:rPr kumimoji="1" lang="en-US" altLang="zh-CN" dirty="0"/>
              <a:t>of</a:t>
            </a:r>
            <a:r>
              <a:rPr kumimoji="1" lang="zh-CN" altLang="en-US" dirty="0"/>
              <a:t> </a:t>
            </a:r>
            <a:r>
              <a:rPr kumimoji="1" lang="en-US" altLang="zh-CN" dirty="0"/>
              <a:t>cache</a:t>
            </a:r>
            <a:r>
              <a:rPr kumimoji="1" lang="zh-CN" altLang="en-US" dirty="0"/>
              <a:t> </a:t>
            </a:r>
            <a:r>
              <a:rPr kumimoji="1" lang="en-US" altLang="zh-CN" dirty="0"/>
              <a:t>line</a:t>
            </a:r>
            <a:r>
              <a:rPr kumimoji="1" lang="zh-CN" altLang="en-US" dirty="0"/>
              <a:t> </a:t>
            </a:r>
            <a:r>
              <a:rPr kumimoji="1" lang="en-US" altLang="zh-CN" dirty="0"/>
              <a:t>for</a:t>
            </a:r>
            <a:r>
              <a:rPr kumimoji="1" lang="zh-CN" altLang="en-US" dirty="0"/>
              <a:t> </a:t>
            </a:r>
            <a:r>
              <a:rPr kumimoji="1" lang="en-US" altLang="zh-CN" dirty="0"/>
              <a:t>better</a:t>
            </a:r>
            <a:r>
              <a:rPr kumimoji="1" lang="zh-CN" altLang="en-US" dirty="0"/>
              <a:t> </a:t>
            </a:r>
            <a:r>
              <a:rPr kumimoji="1" lang="en-US" altLang="zh-CN" dirty="0"/>
              <a:t>performance.</a:t>
            </a:r>
          </a:p>
          <a:p>
            <a:pPr lvl="1"/>
            <a:r>
              <a:rPr kumimoji="1" lang="en-US" altLang="zh-CN" dirty="0"/>
              <a:t>LP4(x16):</a:t>
            </a:r>
            <a:r>
              <a:rPr kumimoji="1" lang="zh-CN" altLang="en-US" dirty="0"/>
              <a:t> </a:t>
            </a:r>
            <a:endParaRPr kumimoji="1" lang="en-US" altLang="zh-CN" dirty="0"/>
          </a:p>
          <a:p>
            <a:pPr lvl="2"/>
            <a:r>
              <a:rPr kumimoji="1" lang="en-US" altLang="zh-CN" dirty="0"/>
              <a:t>Prefetch</a:t>
            </a:r>
            <a:r>
              <a:rPr kumimoji="1" lang="zh-CN" altLang="en-US" dirty="0"/>
              <a:t> </a:t>
            </a:r>
            <a:r>
              <a:rPr kumimoji="1" lang="en-US" altLang="zh-CN" dirty="0"/>
              <a:t>Size:</a:t>
            </a:r>
            <a:r>
              <a:rPr kumimoji="1" lang="zh-CN" altLang="en-US" dirty="0"/>
              <a:t> </a:t>
            </a:r>
            <a:r>
              <a:rPr kumimoji="1" lang="en-US" altLang="zh-CN" dirty="0"/>
              <a:t>		16</a:t>
            </a:r>
          </a:p>
          <a:p>
            <a:pPr lvl="2"/>
            <a:r>
              <a:rPr kumimoji="1" lang="en-US" altLang="zh-CN" dirty="0"/>
              <a:t>Burst</a:t>
            </a:r>
            <a:r>
              <a:rPr kumimoji="1" lang="zh-CN" altLang="en-US" dirty="0"/>
              <a:t> </a:t>
            </a:r>
            <a:r>
              <a:rPr kumimoji="1" lang="en-US" altLang="zh-CN" dirty="0"/>
              <a:t>Length:		16</a:t>
            </a:r>
            <a:r>
              <a:rPr kumimoji="1" lang="zh-CN" altLang="en-US" dirty="0"/>
              <a:t> </a:t>
            </a:r>
            <a:r>
              <a:rPr kumimoji="1" lang="en-US" altLang="zh-CN" dirty="0"/>
              <a:t>or</a:t>
            </a:r>
            <a:r>
              <a:rPr kumimoji="1" lang="zh-CN" altLang="en-US" dirty="0"/>
              <a:t> </a:t>
            </a:r>
            <a:r>
              <a:rPr kumimoji="1" lang="en-US" altLang="zh-CN" dirty="0"/>
              <a:t>32</a:t>
            </a:r>
          </a:p>
          <a:p>
            <a:pPr lvl="2"/>
            <a:r>
              <a:rPr kumimoji="1" lang="en-US" altLang="zh-CN" dirty="0"/>
              <a:t>Cache</a:t>
            </a:r>
            <a:r>
              <a:rPr kumimoji="1" lang="zh-CN" altLang="en-US" dirty="0"/>
              <a:t> </a:t>
            </a:r>
            <a:r>
              <a:rPr kumimoji="1" lang="en-US" altLang="zh-CN" dirty="0"/>
              <a:t>Line(Arm(64)):	32</a:t>
            </a:r>
            <a:r>
              <a:rPr kumimoji="1" lang="zh-CN" altLang="en-US" dirty="0"/>
              <a:t> </a:t>
            </a:r>
            <a:r>
              <a:rPr kumimoji="1" lang="en-US" altLang="zh-CN" dirty="0"/>
              <a:t>or</a:t>
            </a:r>
            <a:r>
              <a:rPr kumimoji="1" lang="zh-CN" altLang="en-US" dirty="0"/>
              <a:t> </a:t>
            </a:r>
            <a:r>
              <a:rPr kumimoji="1" lang="en-US" altLang="zh-CN" dirty="0"/>
              <a:t>64</a:t>
            </a:r>
            <a:r>
              <a:rPr kumimoji="1" lang="zh-CN" altLang="en-US" dirty="0"/>
              <a:t> </a:t>
            </a:r>
            <a:r>
              <a:rPr kumimoji="1" lang="en-US" altLang="zh-CN" dirty="0"/>
              <a:t>Bytes</a:t>
            </a:r>
            <a:endParaRPr kumimoji="1" lang="zh-CN" altLang="en-US" dirty="0"/>
          </a:p>
        </p:txBody>
      </p:sp>
    </p:spTree>
    <p:extLst>
      <p:ext uri="{BB962C8B-B14F-4D97-AF65-F5344CB8AC3E}">
        <p14:creationId xmlns:p14="http://schemas.microsoft.com/office/powerpoint/2010/main" val="579255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extLst>
      <p:ext uri="{BB962C8B-B14F-4D97-AF65-F5344CB8AC3E}">
        <p14:creationId xmlns:p14="http://schemas.microsoft.com/office/powerpoint/2010/main" val="579068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AE9AE-F61C-F04B-86CC-0B03C403AD52}"/>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Terminate</a:t>
            </a:r>
            <a:endParaRPr kumimoji="1" lang="zh-CN" altLang="en-US" dirty="0"/>
          </a:p>
        </p:txBody>
      </p:sp>
      <p:sp>
        <p:nvSpPr>
          <p:cNvPr id="3" name="内容占位符 2">
            <a:extLst>
              <a:ext uri="{FF2B5EF4-FFF2-40B4-BE49-F238E27FC236}">
                <a16:creationId xmlns:a16="http://schemas.microsoft.com/office/drawing/2014/main" id="{89C5EC00-ED13-CE4E-BBE6-9ED8BC3F994E}"/>
              </a:ext>
            </a:extLst>
          </p:cNvPr>
          <p:cNvSpPr>
            <a:spLocks noGrp="1"/>
          </p:cNvSpPr>
          <p:nvPr>
            <p:ph idx="1"/>
          </p:nvPr>
        </p:nvSpPr>
        <p:spPr/>
        <p:txBody>
          <a:bodyPr/>
          <a:lstStyle/>
          <a:p>
            <a:r>
              <a:rPr kumimoji="1" lang="en-US" altLang="zh-CN" dirty="0"/>
              <a:t>DDR:</a:t>
            </a:r>
            <a:endParaRPr kumimoji="1" lang="zh-CN" altLang="en-US" dirty="0"/>
          </a:p>
        </p:txBody>
      </p:sp>
      <p:pic>
        <p:nvPicPr>
          <p:cNvPr id="4" name="图片 3">
            <a:extLst>
              <a:ext uri="{FF2B5EF4-FFF2-40B4-BE49-F238E27FC236}">
                <a16:creationId xmlns:a16="http://schemas.microsoft.com/office/drawing/2014/main" id="{37EDFB8F-9F73-7A49-BC93-CE056F6F5058}"/>
              </a:ext>
            </a:extLst>
          </p:cNvPr>
          <p:cNvPicPr>
            <a:picLocks noChangeAspect="1"/>
          </p:cNvPicPr>
          <p:nvPr/>
        </p:nvPicPr>
        <p:blipFill>
          <a:blip r:embed="rId2"/>
          <a:stretch>
            <a:fillRect/>
          </a:stretch>
        </p:blipFill>
        <p:spPr>
          <a:xfrm>
            <a:off x="2799974" y="1143342"/>
            <a:ext cx="6142320" cy="5512951"/>
          </a:xfrm>
          <a:prstGeom prst="rect">
            <a:avLst/>
          </a:prstGeom>
        </p:spPr>
      </p:pic>
    </p:spTree>
    <p:extLst>
      <p:ext uri="{BB962C8B-B14F-4D97-AF65-F5344CB8AC3E}">
        <p14:creationId xmlns:p14="http://schemas.microsoft.com/office/powerpoint/2010/main" val="3262987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extLst>
      <p:ext uri="{BB962C8B-B14F-4D97-AF65-F5344CB8AC3E}">
        <p14:creationId xmlns:p14="http://schemas.microsoft.com/office/powerpoint/2010/main" val="1190265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extLst>
      <p:ext uri="{BB962C8B-B14F-4D97-AF65-F5344CB8AC3E}">
        <p14:creationId xmlns:p14="http://schemas.microsoft.com/office/powerpoint/2010/main" val="63433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normAutofit fontScale="77500" lnSpcReduction="20000"/>
          </a:bodyPr>
          <a:lstStyle/>
          <a:p>
            <a:r>
              <a:rPr kumimoji="1" lang="en-US" altLang="zh-CN" dirty="0"/>
              <a:t>Easy</a:t>
            </a:r>
            <a:r>
              <a:rPr kumimoji="1" lang="zh-CN" altLang="en-US" dirty="0"/>
              <a:t> </a:t>
            </a:r>
            <a:r>
              <a:rPr kumimoji="1" lang="en-US" altLang="zh-CN" dirty="0"/>
              <a:t>and</a:t>
            </a:r>
            <a:r>
              <a:rPr kumimoji="1" lang="zh-CN" altLang="en-US" dirty="0"/>
              <a:t> </a:t>
            </a:r>
            <a:r>
              <a:rPr kumimoji="1" lang="en-US" altLang="zh-CN" dirty="0"/>
              <a:t>fast</a:t>
            </a:r>
            <a:r>
              <a:rPr kumimoji="1" lang="zh-CN" altLang="en-US" dirty="0"/>
              <a:t> </a:t>
            </a:r>
            <a:r>
              <a:rPr kumimoji="1" lang="en-US" altLang="zh-CN" dirty="0"/>
              <a:t>when</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LPDDR4</a:t>
            </a:r>
            <a:r>
              <a:rPr kumimoji="1" lang="zh-CN" altLang="en-US" dirty="0"/>
              <a:t> </a:t>
            </a:r>
            <a:r>
              <a:rPr kumimoji="1" lang="en-US" altLang="zh-CN" dirty="0"/>
              <a:t>and</a:t>
            </a:r>
            <a:r>
              <a:rPr kumimoji="1" lang="zh-CN" altLang="en-US" dirty="0"/>
              <a:t> </a:t>
            </a:r>
            <a:r>
              <a:rPr kumimoji="1" lang="en-US" altLang="zh-CN" dirty="0"/>
              <a:t>LPDDR5.</a:t>
            </a:r>
          </a:p>
          <a:p>
            <a:r>
              <a:rPr lang="en-US" altLang="zh-CN" dirty="0"/>
              <a:t>This rapid switching is enabled by the addition of frequency set points (FSPs).  LPDDR4 specifies two FSPs, which are copies of all the DRAM registers that store operating parameters which might need to be changed for operation at two different frequencies.  Once both operating frequencies are trained and the parameters stored in each of the two corresponding FSPs, switching between the frequencies can be accomplished by a single mode register write.  This reduces the latency for frequency changes</a:t>
            </a:r>
            <a:r>
              <a:rPr lang="zh-CN" altLang="en-US" dirty="0"/>
              <a:t> </a:t>
            </a:r>
            <a:r>
              <a:rPr lang="en-US" altLang="zh-CN" dirty="0"/>
              <a:t>and enables the system to operate at the optimal speed for the workload more often.</a:t>
            </a:r>
          </a:p>
          <a:p>
            <a:r>
              <a:rPr lang="en-US" altLang="zh-CN" dirty="0"/>
              <a:t>“It supports end-user flexibility,” noted </a:t>
            </a:r>
            <a:r>
              <a:rPr lang="en-US" altLang="zh-CN" dirty="0" err="1"/>
              <a:t>Vuong</a:t>
            </a:r>
            <a:r>
              <a:rPr lang="en-US" altLang="zh-CN" dirty="0"/>
              <a:t>. “Some designers like to run their devices as fast as they can and then put them to sleep. Others like to run at lower frequencies – and lower power – when possible. A process might take a little longer but that’s a trade-off they’re willing to make. We designed LPDDR4 to be flexible enough to allow the end-user to decide what they want to do.” With that flexibility comes superior performance – an LPDDR4 device, at a similar data rate, will consume less power than an LPDDR3 device.</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p:txBody>
      </p:sp>
      <p:pic>
        <p:nvPicPr>
          <p:cNvPr id="4" name="图片 3">
            <a:extLst>
              <a:ext uri="{FF2B5EF4-FFF2-40B4-BE49-F238E27FC236}">
                <a16:creationId xmlns:a16="http://schemas.microsoft.com/office/drawing/2014/main" id="{3FD66ECA-050B-AF45-A781-A134F46E1147}"/>
              </a:ext>
            </a:extLst>
          </p:cNvPr>
          <p:cNvPicPr>
            <a:picLocks noChangeAspect="1"/>
          </p:cNvPicPr>
          <p:nvPr/>
        </p:nvPicPr>
        <p:blipFill>
          <a:blip r:embed="rId2"/>
          <a:stretch>
            <a:fillRect/>
          </a:stretch>
        </p:blipFill>
        <p:spPr>
          <a:xfrm>
            <a:off x="4212306" y="2572482"/>
            <a:ext cx="6141929" cy="41644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pPr lvl="1"/>
            <a:r>
              <a:rPr lang="en-US" altLang="zh-CN" dirty="0"/>
              <a:t>Intel’s memory controller operates at either 100 or 133 MHz, producing multiples of 200 or 266.6MHz at integer ratios. </a:t>
            </a:r>
            <a:endParaRPr kumimoji="1" lang="en-US" altLang="zh-CN" dirty="0"/>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p>
          <a:p>
            <a:pPr lvl="1"/>
            <a:r>
              <a:rPr kumimoji="1" lang="en-US" altLang="zh-CN" dirty="0"/>
              <a:t>2667</a:t>
            </a:r>
            <a:r>
              <a:rPr kumimoji="1" lang="zh-CN" altLang="en-US" dirty="0"/>
              <a:t> </a:t>
            </a:r>
            <a:r>
              <a:rPr kumimoji="1" lang="en-US" altLang="zh-CN" dirty="0"/>
              <a:t>==</a:t>
            </a:r>
            <a:r>
              <a:rPr kumimoji="1" lang="zh-CN" altLang="en-US" dirty="0"/>
              <a:t> </a:t>
            </a:r>
            <a:r>
              <a:rPr kumimoji="1" lang="en-US" altLang="zh-CN" dirty="0"/>
              <a:t>133.3333</a:t>
            </a:r>
            <a:r>
              <a:rPr kumimoji="1" lang="zh-CN" altLang="en-US" dirty="0"/>
              <a:t> * </a:t>
            </a:r>
            <a:r>
              <a:rPr kumimoji="1" lang="en-US" altLang="zh-CN" dirty="0"/>
              <a:t>20.</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endParaRPr kumimoji="1"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9C3F4-3F65-ED44-A9D6-559D96256339}"/>
              </a:ext>
            </a:extLst>
          </p:cNvPr>
          <p:cNvSpPr>
            <a:spLocks noGrp="1"/>
          </p:cNvSpPr>
          <p:nvPr>
            <p:ph type="title"/>
          </p:nvPr>
        </p:nvSpPr>
        <p:spPr/>
        <p:txBody>
          <a:bodyPr>
            <a:normAutofit/>
          </a:bodyPr>
          <a:lstStyle/>
          <a:p>
            <a:r>
              <a:rPr kumimoji="1" lang="en-US" altLang="zh-CN" dirty="0"/>
              <a:t>Dynamic</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24A5FD62-ED86-D045-9DD1-F69864115C31}"/>
              </a:ext>
            </a:extLst>
          </p:cNvPr>
          <p:cNvSpPr>
            <a:spLocks noGrp="1"/>
          </p:cNvSpPr>
          <p:nvPr>
            <p:ph idx="1"/>
          </p:nvPr>
        </p:nvSpPr>
        <p:spPr/>
        <p:txBody>
          <a:bodyPr/>
          <a:lstStyle/>
          <a:p>
            <a:r>
              <a:rPr lang="zh-CN" altLang="zh-CN" i="1" dirty="0"/>
              <a:t>Dynamic ODT allows a DDR3 SDRAM device to change termination values seamlessly between write commands issued to different modules. This feature is not available in DDR2 SDRAM systems, which require a bus idle time when changing termination values on the same device.</a:t>
            </a:r>
            <a:endParaRPr lang="en-US" altLang="zh-CN" i="1" dirty="0"/>
          </a:p>
          <a:p>
            <a:r>
              <a:rPr lang="en-US" altLang="zh-CN" dirty="0"/>
              <a:t>Dynamic ODT enables the </a:t>
            </a:r>
            <a:r>
              <a:rPr lang="en-US" altLang="zh-CN" u="sng" dirty="0">
                <a:hlinkClick r:id="rId2" tooltip="Samsung stays on top of DRAM rankings"/>
              </a:rPr>
              <a:t>DRAM</a:t>
            </a:r>
            <a:r>
              <a:rPr lang="en-US" altLang="zh-CN" dirty="0"/>
              <a:t> to switch between high or low termination impedance without issuing a mode register set command. This is advantageous because it improves bus scheduling and decreases bus idle time.</a:t>
            </a:r>
            <a:endParaRPr lang="zh-CN" altLang="zh-CN" dirty="0"/>
          </a:p>
          <a:p>
            <a:endParaRPr kumimoji="1" lang="zh-CN" altLang="en-US" dirty="0"/>
          </a:p>
        </p:txBody>
      </p:sp>
    </p:spTree>
    <p:extLst>
      <p:ext uri="{BB962C8B-B14F-4D97-AF65-F5344CB8AC3E}">
        <p14:creationId xmlns:p14="http://schemas.microsoft.com/office/powerpoint/2010/main" val="2192815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01F9B-679F-324C-A7DF-10BA9A220646}"/>
              </a:ext>
            </a:extLst>
          </p:cNvPr>
          <p:cNvSpPr>
            <a:spLocks noGrp="1"/>
          </p:cNvSpPr>
          <p:nvPr>
            <p:ph type="title"/>
          </p:nvPr>
        </p:nvSpPr>
        <p:spPr/>
        <p:txBody>
          <a:bodyPr/>
          <a:lstStyle/>
          <a:p>
            <a:r>
              <a:rPr kumimoji="1" lang="en-US" altLang="zh-CN" dirty="0"/>
              <a:t>Switch</a:t>
            </a:r>
            <a:r>
              <a:rPr kumimoji="1" lang="zh-CN" altLang="en-US" dirty="0"/>
              <a:t> </a:t>
            </a:r>
            <a:r>
              <a:rPr kumimoji="1" lang="en-US" altLang="zh-CN" dirty="0"/>
              <a:t>between</a:t>
            </a:r>
            <a:r>
              <a:rPr kumimoji="1" lang="zh-CN" altLang="en-US" dirty="0"/>
              <a:t> </a:t>
            </a:r>
            <a:r>
              <a:rPr kumimoji="1" lang="en-US" altLang="zh-CN" dirty="0"/>
              <a:t>RTT_NOM</a:t>
            </a:r>
            <a:r>
              <a:rPr kumimoji="1" lang="zh-CN" altLang="en-US" dirty="0"/>
              <a:t> </a:t>
            </a:r>
            <a:r>
              <a:rPr kumimoji="1" lang="en-US" altLang="zh-CN" dirty="0"/>
              <a:t>RTT_WR</a:t>
            </a:r>
            <a:endParaRPr kumimoji="1" lang="zh-CN" altLang="en-US" dirty="0"/>
          </a:p>
        </p:txBody>
      </p:sp>
      <p:sp>
        <p:nvSpPr>
          <p:cNvPr id="3" name="内容占位符 2">
            <a:extLst>
              <a:ext uri="{FF2B5EF4-FFF2-40B4-BE49-F238E27FC236}">
                <a16:creationId xmlns:a16="http://schemas.microsoft.com/office/drawing/2014/main" id="{27A9274A-EFFA-544E-AAA5-95EDB66C5A5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FEC150-43CE-3941-A7B6-F11CA0D3E586}"/>
              </a:ext>
            </a:extLst>
          </p:cNvPr>
          <p:cNvPicPr>
            <a:picLocks noChangeAspect="1"/>
          </p:cNvPicPr>
          <p:nvPr/>
        </p:nvPicPr>
        <p:blipFill>
          <a:blip r:embed="rId2"/>
          <a:stretch>
            <a:fillRect/>
          </a:stretch>
        </p:blipFill>
        <p:spPr>
          <a:xfrm>
            <a:off x="838200" y="2239213"/>
            <a:ext cx="10371021" cy="3063874"/>
          </a:xfrm>
          <a:prstGeom prst="rect">
            <a:avLst/>
          </a:prstGeom>
        </p:spPr>
      </p:pic>
    </p:spTree>
    <p:extLst>
      <p:ext uri="{BB962C8B-B14F-4D97-AF65-F5344CB8AC3E}">
        <p14:creationId xmlns:p14="http://schemas.microsoft.com/office/powerpoint/2010/main" val="2128239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43534-3EDF-864B-BEEC-67EB0BA9A8A1}"/>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Park</a:t>
            </a:r>
            <a:endParaRPr kumimoji="1" lang="zh-CN" altLang="en-US" dirty="0"/>
          </a:p>
        </p:txBody>
      </p:sp>
      <p:sp>
        <p:nvSpPr>
          <p:cNvPr id="3" name="内容占位符 2">
            <a:extLst>
              <a:ext uri="{FF2B5EF4-FFF2-40B4-BE49-F238E27FC236}">
                <a16:creationId xmlns:a16="http://schemas.microsoft.com/office/drawing/2014/main" id="{EE8FC990-10EC-994D-A877-6F03EFF2702F}"/>
              </a:ext>
            </a:extLst>
          </p:cNvPr>
          <p:cNvSpPr>
            <a:spLocks noGrp="1"/>
          </p:cNvSpPr>
          <p:nvPr>
            <p:ph idx="1"/>
          </p:nvPr>
        </p:nvSpPr>
        <p:spPr/>
        <p:txBody>
          <a:bodyPr/>
          <a:lstStyle/>
          <a:p>
            <a:r>
              <a:rPr lang="en-US" altLang="zh-CN" dirty="0"/>
              <a:t>PC4.</a:t>
            </a:r>
          </a:p>
          <a:p>
            <a:r>
              <a:rPr lang="zh-CN" altLang="zh-CN" dirty="0"/>
              <a:t>Improvements to the ODT protocol and a new Park Mode allow for a nominal termination and dynamic write termination without having to drive the ODT pin</a:t>
            </a:r>
            <a:r>
              <a:rPr lang="en-US" altLang="zh-CN" dirty="0"/>
              <a:t>.</a:t>
            </a:r>
          </a:p>
          <a:p>
            <a:r>
              <a:rPr lang="en-US" altLang="zh-CN" dirty="0"/>
              <a:t>It’s</a:t>
            </a:r>
            <a:r>
              <a:rPr lang="zh-CN" altLang="en-US" dirty="0"/>
              <a:t> </a:t>
            </a:r>
            <a:r>
              <a:rPr lang="en-US" altLang="zh-CN" dirty="0"/>
              <a:t>often</a:t>
            </a:r>
            <a:r>
              <a:rPr lang="zh-CN" altLang="en-US" dirty="0"/>
              <a:t> </a:t>
            </a:r>
            <a:r>
              <a:rPr lang="en-US" altLang="zh-CN" dirty="0"/>
              <a:t>used</a:t>
            </a:r>
            <a:r>
              <a:rPr lang="zh-CN" altLang="en-US" dirty="0"/>
              <a:t> </a:t>
            </a:r>
            <a:r>
              <a:rPr lang="en-US" altLang="zh-CN" dirty="0"/>
              <a:t>in</a:t>
            </a:r>
            <a:r>
              <a:rPr lang="zh-CN" altLang="en-US" dirty="0"/>
              <a:t> </a:t>
            </a:r>
            <a:r>
              <a:rPr lang="en-US" altLang="zh-CN" dirty="0"/>
              <a:t>multi-rank</a:t>
            </a:r>
            <a:r>
              <a:rPr lang="zh-CN" altLang="en-US" dirty="0"/>
              <a:t> </a:t>
            </a:r>
            <a:r>
              <a:rPr lang="en-US" altLang="zh-CN" dirty="0"/>
              <a:t>system.</a:t>
            </a:r>
            <a:endParaRPr lang="zh-CN" altLang="zh-CN" dirty="0"/>
          </a:p>
          <a:p>
            <a:endParaRPr kumimoji="1" lang="zh-CN" altLang="en-US" dirty="0"/>
          </a:p>
        </p:txBody>
      </p:sp>
    </p:spTree>
    <p:extLst>
      <p:ext uri="{BB962C8B-B14F-4D97-AF65-F5344CB8AC3E}">
        <p14:creationId xmlns:p14="http://schemas.microsoft.com/office/powerpoint/2010/main" val="8484619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FEDF-684E-534E-9005-63713B2A715A}"/>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Consumption</a:t>
            </a:r>
            <a:r>
              <a:rPr kumimoji="1" lang="zh-CN" altLang="en-US" dirty="0"/>
              <a:t> </a:t>
            </a:r>
            <a:r>
              <a:rPr kumimoji="1" lang="en-US" altLang="zh-CN" dirty="0"/>
              <a:t>of</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FC17A3BA-37D8-6544-ABEE-1576196A54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50E4DF-E458-0D49-B645-A4F8F22E9221}"/>
              </a:ext>
            </a:extLst>
          </p:cNvPr>
          <p:cNvPicPr>
            <a:picLocks noChangeAspect="1"/>
          </p:cNvPicPr>
          <p:nvPr/>
        </p:nvPicPr>
        <p:blipFill>
          <a:blip r:embed="rId2"/>
          <a:stretch>
            <a:fillRect/>
          </a:stretch>
        </p:blipFill>
        <p:spPr>
          <a:xfrm>
            <a:off x="3953551" y="1365337"/>
            <a:ext cx="5172519" cy="4921773"/>
          </a:xfrm>
          <a:prstGeom prst="rect">
            <a:avLst/>
          </a:prstGeom>
        </p:spPr>
      </p:pic>
    </p:spTree>
    <p:extLst>
      <p:ext uri="{BB962C8B-B14F-4D97-AF65-F5344CB8AC3E}">
        <p14:creationId xmlns:p14="http://schemas.microsoft.com/office/powerpoint/2010/main" val="2867030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38D2-C95E-524E-9CE3-14C9195ED695}"/>
              </a:ext>
            </a:extLst>
          </p:cNvPr>
          <p:cNvSpPr>
            <a:spLocks noGrp="1"/>
          </p:cNvSpPr>
          <p:nvPr>
            <p:ph type="title"/>
          </p:nvPr>
        </p:nvSpPr>
        <p:spPr/>
        <p:txBody>
          <a:bodyPr/>
          <a:lstStyle/>
          <a:p>
            <a:r>
              <a:rPr kumimoji="1" lang="en-US" altLang="zh-CN" dirty="0"/>
              <a:t>Only</a:t>
            </a:r>
            <a:r>
              <a:rPr kumimoji="1" lang="zh-CN" altLang="en-US" dirty="0"/>
              <a:t> </a:t>
            </a:r>
            <a:r>
              <a:rPr kumimoji="1" lang="en-US" altLang="zh-CN" dirty="0"/>
              <a:t>one</a:t>
            </a:r>
            <a:r>
              <a:rPr kumimoji="1" lang="zh-CN" altLang="en-US" dirty="0"/>
              <a:t> </a:t>
            </a:r>
            <a:r>
              <a:rPr kumimoji="1" lang="en-US" altLang="zh-CN" dirty="0"/>
              <a:t>ODT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ranks</a:t>
            </a:r>
            <a:endParaRPr kumimoji="1" lang="zh-CN" altLang="en-US" dirty="0"/>
          </a:p>
        </p:txBody>
      </p:sp>
      <p:sp>
        <p:nvSpPr>
          <p:cNvPr id="3" name="内容占位符 2">
            <a:extLst>
              <a:ext uri="{FF2B5EF4-FFF2-40B4-BE49-F238E27FC236}">
                <a16:creationId xmlns:a16="http://schemas.microsoft.com/office/drawing/2014/main" id="{D896C7E8-56AB-A740-A9D6-17308BE422E3}"/>
              </a:ext>
            </a:extLst>
          </p:cNvPr>
          <p:cNvSpPr>
            <a:spLocks noGrp="1"/>
          </p:cNvSpPr>
          <p:nvPr>
            <p:ph idx="1"/>
          </p:nvPr>
        </p:nvSpPr>
        <p:spPr/>
        <p:txBody>
          <a:bodyPr/>
          <a:lstStyle/>
          <a:p>
            <a:r>
              <a:rPr lang="zh-CN" altLang="zh-CN" dirty="0"/>
              <a:t>Since the two ranks are physically very close on the memory, only one ODT signal is necessary for proper termination.</a:t>
            </a:r>
            <a:endParaRPr lang="en-US" altLang="zh-CN" dirty="0"/>
          </a:p>
          <a:p>
            <a:r>
              <a:rPr lang="en-US" altLang="zh-CN" dirty="0"/>
              <a:t>Non-Target</a:t>
            </a:r>
            <a:r>
              <a:rPr lang="zh-CN" altLang="en-US" dirty="0"/>
              <a:t> </a:t>
            </a:r>
            <a:r>
              <a:rPr lang="en-US" altLang="zh-CN" dirty="0"/>
              <a:t>ODT:</a:t>
            </a:r>
          </a:p>
          <a:p>
            <a:pPr lvl="1"/>
            <a:r>
              <a:rPr lang="en-US" altLang="zh-CN" dirty="0"/>
              <a:t>LP5</a:t>
            </a:r>
            <a:r>
              <a:rPr lang="zh-CN" altLang="en-US" dirty="0"/>
              <a:t> </a:t>
            </a:r>
            <a:r>
              <a:rPr lang="en-US" altLang="zh-CN" dirty="0"/>
              <a:t>introduce</a:t>
            </a:r>
            <a:r>
              <a:rPr lang="zh-CN" altLang="en-US" dirty="0"/>
              <a:t> </a:t>
            </a:r>
            <a:r>
              <a:rPr lang="en-US" altLang="zh-CN" dirty="0"/>
              <a:t>the</a:t>
            </a:r>
            <a:r>
              <a:rPr lang="zh-CN" altLang="en-US" dirty="0"/>
              <a:t> </a:t>
            </a:r>
            <a:r>
              <a:rPr lang="en-US" altLang="zh-CN" dirty="0"/>
              <a:t>new</a:t>
            </a:r>
            <a:r>
              <a:rPr lang="zh-CN" altLang="en-US" dirty="0"/>
              <a:t> </a:t>
            </a:r>
            <a:r>
              <a:rPr lang="en-US" altLang="zh-CN" dirty="0"/>
              <a:t>ODT</a:t>
            </a:r>
            <a:r>
              <a:rPr lang="zh-CN" altLang="en-US" dirty="0"/>
              <a:t> </a:t>
            </a:r>
            <a:r>
              <a:rPr lang="en-US" altLang="zh-CN" dirty="0"/>
              <a:t>Mode,</a:t>
            </a:r>
            <a:r>
              <a:rPr lang="zh-CN" altLang="en-US" dirty="0"/>
              <a:t> </a:t>
            </a:r>
            <a:r>
              <a:rPr lang="en-US" altLang="zh-CN" dirty="0"/>
              <a:t>which</a:t>
            </a:r>
            <a:r>
              <a:rPr lang="zh-CN" altLang="en-US" dirty="0"/>
              <a:t> </a:t>
            </a:r>
            <a:r>
              <a:rPr lang="en-US" altLang="zh-CN" dirty="0"/>
              <a:t>can</a:t>
            </a:r>
            <a:r>
              <a:rPr lang="zh-CN" altLang="en-US" dirty="0"/>
              <a:t> </a:t>
            </a:r>
            <a:r>
              <a:rPr lang="en-US" altLang="zh-CN" dirty="0"/>
              <a:t>improve</a:t>
            </a:r>
            <a:r>
              <a:rPr lang="zh-CN" altLang="en-US" dirty="0"/>
              <a:t> </a:t>
            </a:r>
            <a:r>
              <a:rPr lang="en-US" altLang="zh-CN" dirty="0"/>
              <a:t>signal</a:t>
            </a:r>
            <a:r>
              <a:rPr lang="zh-CN" altLang="en-US" dirty="0"/>
              <a:t> </a:t>
            </a:r>
            <a:r>
              <a:rPr lang="en-US" altLang="zh-CN" dirty="0" err="1"/>
              <a:t>integraty</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1680425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F7A6A-E3A9-7C4A-AC30-7935A3B76CF0}"/>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when</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3E18298D-CED6-EB49-B1F7-FAE77A20E295}"/>
              </a:ext>
            </a:extLst>
          </p:cNvPr>
          <p:cNvSpPr>
            <a:spLocks noGrp="1"/>
          </p:cNvSpPr>
          <p:nvPr>
            <p:ph idx="1"/>
          </p:nvPr>
        </p:nvSpPr>
        <p:spPr/>
        <p:txBody>
          <a:bodyPr/>
          <a:lstStyle/>
          <a:p>
            <a:r>
              <a:rPr lang="zh-CN" altLang="zh-CN" dirty="0"/>
              <a:t>Users can define whether ODT can be on/off during PD with MR11 OP&lt;2&gt;.</a:t>
            </a:r>
            <a:r>
              <a:rPr lang="zh-CN" altLang="zh-CN" b="1" dirty="0"/>
              <a:t> It is intended to offer easy ODT control with 2 rank configuration.</a:t>
            </a:r>
            <a:endParaRPr lang="en-US" altLang="zh-CN" b="1" dirty="0"/>
          </a:p>
          <a:p>
            <a:pPr lvl="1"/>
            <a:r>
              <a:rPr lang="en-US" altLang="zh-CN" b="1" dirty="0"/>
              <a:t>LPDDR3.</a:t>
            </a:r>
            <a:endParaRPr lang="zh-CN" altLang="zh-CN" dirty="0"/>
          </a:p>
          <a:p>
            <a:endParaRPr kumimoji="1" lang="zh-CN" altLang="en-US" dirty="0"/>
          </a:p>
        </p:txBody>
      </p:sp>
    </p:spTree>
    <p:extLst>
      <p:ext uri="{BB962C8B-B14F-4D97-AF65-F5344CB8AC3E}">
        <p14:creationId xmlns:p14="http://schemas.microsoft.com/office/powerpoint/2010/main" val="4212831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8CF29-FF76-8C4E-B160-69244275D87D}"/>
              </a:ext>
            </a:extLst>
          </p:cNvPr>
          <p:cNvSpPr>
            <a:spLocks noGrp="1"/>
          </p:cNvSpPr>
          <p:nvPr>
            <p:ph type="title"/>
          </p:nvPr>
        </p:nvSpPr>
        <p:spPr/>
        <p:txBody>
          <a:bodyPr/>
          <a:lstStyle/>
          <a:p>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A019AA47-2965-6E41-90C7-2852C02D25F5}"/>
              </a:ext>
            </a:extLst>
          </p:cNvPr>
          <p:cNvSpPr>
            <a:spLocks noGrp="1"/>
          </p:cNvSpPr>
          <p:nvPr>
            <p:ph idx="1"/>
          </p:nvPr>
        </p:nvSpPr>
        <p:spPr/>
        <p:txBody>
          <a:bodyPr/>
          <a:lstStyle/>
          <a:p>
            <a:endParaRPr kumimoji="1" lang="zh-CN" altLang="en-US"/>
          </a:p>
        </p:txBody>
      </p:sp>
      <p:pic>
        <p:nvPicPr>
          <p:cNvPr id="1030" name="Picture 6" descr="Comparison of Signaling Standards &#10;HSUL &#10;Large voltage swings &#10;Power reduction in most cases &#10;Limited channels,'data rates &#10;Lower RX Ci &#10;Lower termination/OC power - &#10;high logic level has &#10;OBI can be used &#10;V REF AC coupled to a Single &#10;supply &#10;27 &#10;VREF at VOOQ/2 &#10;Much improved SI over HSUL &#10;allowing expansion Of &#10;channels/data rates &#10;LVSTL &#10;Lower terminatio - low &#10;logic level has 120 &#10;DEI Can be used &#10;AC coupled to Z Supply &#10;VDDQ agreement may not be req'd &#10;N N driver Ci reduction and &#10;allows aggressive scaling ">
            <a:extLst>
              <a:ext uri="{FF2B5EF4-FFF2-40B4-BE49-F238E27FC236}">
                <a16:creationId xmlns:a16="http://schemas.microsoft.com/office/drawing/2014/main" id="{0DF45888-DE75-1E4A-83FF-83CFF7D1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98" y="1664498"/>
            <a:ext cx="5319102" cy="3937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gnaling Standards — Swing, &#10;• VREF, and &#10;Current &#10;'VDDQ &#10;VREFPODL &#10;VREFHSUL, &#10;VREFSSTL &#10;VREFLVSTL &#10;GND &#10;HSUL: &#10;swing = VDDQ &#10;IL-O &#10;(Only dynamic &#10;switching power) &#10;VREF = VDDQ/2 &#10;28 &#10;SSTL: &#10;Swing = &#10;IH = VDDQ/ 2(RS+RT) &#10;IL = VDDQ/ 2(RS+RT) &#10;VREF = VDDQ/2 &#10;PODL: &#10;Swing = &#10;IH=O &#10;IL = VDDQ/ (RS+RT) &#10;VREF = &#10;VDDQ/2 &#10;LVSTL: &#10;Swing = &#10;IH = VDDQ/ (RT+RS) &#10;IL = o &#10;VREF = &#10;RT/(RS+RT)*VDDQ/2 ">
            <a:extLst>
              <a:ext uri="{FF2B5EF4-FFF2-40B4-BE49-F238E27FC236}">
                <a16:creationId xmlns:a16="http://schemas.microsoft.com/office/drawing/2014/main" id="{24539DE5-7F23-D941-9B63-066B58C5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02" y="1664498"/>
            <a:ext cx="5686985" cy="42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7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r>
              <a:rPr kumimoji="1" lang="zh-CN" altLang="en-US" dirty="0"/>
              <a:t> </a:t>
            </a:r>
            <a:r>
              <a:rPr kumimoji="1" lang="en-US" altLang="zh-CN" dirty="0"/>
              <a:t>or</a:t>
            </a:r>
            <a:r>
              <a:rPr kumimoji="1" lang="zh-CN" altLang="en-US" dirty="0"/>
              <a:t> </a:t>
            </a:r>
            <a:r>
              <a:rPr kumimoji="1" lang="en-US" altLang="zh-CN" dirty="0"/>
              <a:t>dram</a:t>
            </a:r>
            <a:r>
              <a:rPr kumimoji="1" lang="zh-CN" altLang="en-US" dirty="0"/>
              <a:t> </a:t>
            </a:r>
            <a:r>
              <a:rPr kumimoji="1" lang="en-US" altLang="zh-CN" dirty="0"/>
              <a:t>density,</a:t>
            </a:r>
            <a:r>
              <a:rPr kumimoji="1" lang="zh-CN" altLang="en-US" dirty="0"/>
              <a:t> </a:t>
            </a:r>
            <a:r>
              <a:rPr kumimoji="1" lang="en-US" altLang="zh-CN" dirty="0"/>
              <a:t>channel,</a:t>
            </a:r>
            <a:r>
              <a:rPr kumimoji="1" lang="zh-CN" altLang="en-US" dirty="0"/>
              <a:t> </a:t>
            </a:r>
            <a:r>
              <a:rPr kumimoji="1" lang="en-US" altLang="zh-CN" dirty="0"/>
              <a:t>rank...</a:t>
            </a:r>
          </a:p>
          <a:p>
            <a:r>
              <a:rPr kumimoji="1" lang="en-US" altLang="zh-CN" dirty="0"/>
              <a:t>A</a:t>
            </a:r>
            <a:r>
              <a:rPr kumimoji="1" lang="zh-CN" altLang="en-US" dirty="0"/>
              <a:t> </a:t>
            </a:r>
            <a:r>
              <a:rPr kumimoji="1" lang="en-US" altLang="zh-CN" dirty="0"/>
              <a:t>Die</a:t>
            </a:r>
            <a:r>
              <a:rPr kumimoji="1" lang="zh-CN" altLang="en-US" dirty="0"/>
              <a:t> </a:t>
            </a:r>
            <a:r>
              <a:rPr kumimoji="1" lang="en-US" altLang="zh-CN" dirty="0"/>
              <a:t>is</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B</a:t>
            </a:r>
            <a:r>
              <a:rPr kumimoji="1" lang="zh-CN" altLang="en-US" dirty="0"/>
              <a:t> </a:t>
            </a:r>
            <a:r>
              <a:rPr kumimoji="1" lang="en-US" altLang="zh-CN" dirty="0"/>
              <a:t>Die?</a:t>
            </a:r>
            <a:r>
              <a:rPr kumimoji="1" lang="zh-CN" altLang="en-US" dirty="0"/>
              <a:t> </a:t>
            </a:r>
            <a:endParaRPr kumimoji="1" lang="en-US" altLang="zh-CN" dirty="0"/>
          </a:p>
          <a:p>
            <a:pPr lvl="1"/>
            <a:r>
              <a:rPr kumimoji="1" lang="en-US" altLang="zh-CN" dirty="0"/>
              <a:t>No,</a:t>
            </a:r>
            <a:r>
              <a:rPr kumimoji="1" lang="zh-CN" altLang="en-US" dirty="0"/>
              <a:t> </a:t>
            </a:r>
            <a:r>
              <a:rPr kumimoji="1" lang="en-US" altLang="zh-CN" dirty="0"/>
              <a:t>just</a:t>
            </a:r>
            <a:r>
              <a:rPr kumimoji="1" lang="zh-CN" altLang="en-US" dirty="0"/>
              <a:t> </a:t>
            </a:r>
            <a:r>
              <a:rPr kumimoji="1" lang="en-US" altLang="zh-CN" dirty="0"/>
              <a:t>die</a:t>
            </a:r>
            <a:r>
              <a:rPr kumimoji="1" lang="zh-CN" altLang="en-US" dirty="0"/>
              <a:t> </a:t>
            </a:r>
            <a:r>
              <a:rPr kumimoji="1" lang="en-US" altLang="zh-CN" dirty="0"/>
              <a:t>type.</a:t>
            </a:r>
            <a:endParaRPr kumimoji="1"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78715-FC7E-EB41-8E60-5EAA16D068E6}"/>
              </a:ext>
            </a:extLst>
          </p:cNvPr>
          <p:cNvSpPr>
            <a:spLocks noGrp="1"/>
          </p:cNvSpPr>
          <p:nvPr>
            <p:ph type="title"/>
          </p:nvPr>
        </p:nvSpPr>
        <p:spPr/>
        <p:txBody>
          <a:bodyPr/>
          <a:lstStyle/>
          <a:p>
            <a:r>
              <a:rPr kumimoji="1" lang="en-US" altLang="zh-CN" dirty="0"/>
              <a:t>SIP</a:t>
            </a:r>
            <a:endParaRPr kumimoji="1" lang="zh-CN" altLang="en-US" dirty="0"/>
          </a:p>
        </p:txBody>
      </p:sp>
      <p:sp>
        <p:nvSpPr>
          <p:cNvPr id="3" name="内容占位符 2">
            <a:extLst>
              <a:ext uri="{FF2B5EF4-FFF2-40B4-BE49-F238E27FC236}">
                <a16:creationId xmlns:a16="http://schemas.microsoft.com/office/drawing/2014/main" id="{5730B6B6-3DE4-2348-BCBD-128C1085074E}"/>
              </a:ext>
            </a:extLst>
          </p:cNvPr>
          <p:cNvSpPr>
            <a:spLocks noGrp="1"/>
          </p:cNvSpPr>
          <p:nvPr>
            <p:ph idx="1"/>
          </p:nvPr>
        </p:nvSpPr>
        <p:spPr/>
        <p:txBody>
          <a:bodyPr/>
          <a:lstStyle/>
          <a:p>
            <a:r>
              <a:rPr lang="zh-CN" altLang="zh-CN" dirty="0"/>
              <a:t>SiP (System in Package) integrates multiple functional chips, including processors, memory and other functional chips, into one package. SiP technology is not just an integrated circuit package containing multiple chips. SiP chip is an integrated circuit with one or more different functions. It may contain passive components and/or MEMS and be assembled in a single standard package to form a system or subsystem. The advantage of SiP packaging technology is the ability to integrate multiple IC, packaging and testing technologies, creating highly integrated products with optimized cost, scale and performance.</a:t>
            </a:r>
          </a:p>
          <a:p>
            <a:endParaRPr kumimoji="1" lang="zh-CN" altLang="en-US" dirty="0"/>
          </a:p>
        </p:txBody>
      </p:sp>
    </p:spTree>
    <p:extLst>
      <p:ext uri="{BB962C8B-B14F-4D97-AF65-F5344CB8AC3E}">
        <p14:creationId xmlns:p14="http://schemas.microsoft.com/office/powerpoint/2010/main" val="3920694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4920-D989-5044-AE2A-73E045EDAB62}"/>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State</a:t>
            </a:r>
            <a:r>
              <a:rPr kumimoji="1" lang="zh-CN" altLang="en-US" dirty="0"/>
              <a:t> </a:t>
            </a:r>
            <a:r>
              <a:rPr kumimoji="1" lang="en-US" altLang="zh-CN" dirty="0"/>
              <a:t>Diagram</a:t>
            </a:r>
            <a:endParaRPr kumimoji="1" lang="zh-CN" altLang="en-US" dirty="0"/>
          </a:p>
        </p:txBody>
      </p:sp>
      <p:sp>
        <p:nvSpPr>
          <p:cNvPr id="3" name="内容占位符 2">
            <a:extLst>
              <a:ext uri="{FF2B5EF4-FFF2-40B4-BE49-F238E27FC236}">
                <a16:creationId xmlns:a16="http://schemas.microsoft.com/office/drawing/2014/main" id="{7992D02E-C03B-334B-ABCF-609C82367490}"/>
              </a:ext>
            </a:extLst>
          </p:cNvPr>
          <p:cNvSpPr>
            <a:spLocks noGrp="1"/>
          </p:cNvSpPr>
          <p:nvPr>
            <p:ph idx="1"/>
          </p:nvPr>
        </p:nvSpPr>
        <p:spPr/>
        <p:txBody>
          <a:bodyPr/>
          <a:lstStyle/>
          <a:p>
            <a:r>
              <a:rPr lang="zh-CN" altLang="zh-CN" dirty="0"/>
              <a:t>A significant difference between the conventional DRAM and the SDRAM is the way in which memory access is executed. In a standard DRAM, the toggling of the external control inputs has a direct effect on the internal memory array. Whereas, in a SDRAM, the input signals are latched into a control logic block which functions as the input to a state machine. Therefore, the state machine actually controls the memory access.</a:t>
            </a:r>
          </a:p>
          <a:p>
            <a:endParaRPr kumimoji="1" lang="zh-CN" altLang="en-US" dirty="0"/>
          </a:p>
        </p:txBody>
      </p:sp>
    </p:spTree>
    <p:extLst>
      <p:ext uri="{BB962C8B-B14F-4D97-AF65-F5344CB8AC3E}">
        <p14:creationId xmlns:p14="http://schemas.microsoft.com/office/powerpoint/2010/main" val="1541960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DDR3:</a:t>
            </a:r>
            <a:r>
              <a:rPr kumimoji="1" lang="zh-CN" altLang="en-US" dirty="0"/>
              <a:t> </a:t>
            </a:r>
            <a:r>
              <a:rPr kumimoji="1" lang="en-US" altLang="zh-CN" dirty="0"/>
              <a:t>ZQ</a:t>
            </a:r>
            <a:r>
              <a:rPr kumimoji="1" lang="zh-CN" altLang="en-US" dirty="0"/>
              <a:t> </a:t>
            </a:r>
            <a:r>
              <a:rPr kumimoji="1" lang="en-US" altLang="zh-CN" dirty="0"/>
              <a:t>Calibration.</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2682374"/>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correct</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p>
          <a:p>
            <a:r>
              <a:rPr lang="zh-CN" altLang="zh-CN" dirty="0"/>
              <a:t>The preamble portion provides a timing window for the receiving device to enable its data capture circuitry while a known/valid level is present on the strobe sig- 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pPr lvl="1"/>
            <a:r>
              <a:rPr lang="zh-CN" altLang="zh-CN" dirty="0"/>
              <a:t>Write recovery time is the actual time interval between two signal events and is determined by the system in which the memory operates. A minimum value is specified that is the shortest interval for which correct operation of the memory is to be expected.</a:t>
            </a:r>
            <a:endParaRPr lang="en-US" altLang="zh-CN" dirty="0"/>
          </a:p>
          <a:p>
            <a:r>
              <a:rPr lang="zh-CN" altLang="zh-CN" dirty="0"/>
              <a:t>In highspeed SRAM, write recovery time is an important component of the write cycle time. It is defined as the time necessary to recover from the write cycle to the read state after the WE signal is disabled.</a:t>
            </a:r>
          </a:p>
          <a:p>
            <a:endParaRPr lang="zh-CN" altLang="zh-CN" dirty="0"/>
          </a:p>
          <a:p>
            <a:endParaRPr kumimoji="1" lang="zh-CN" altLang="en-US" dirty="0"/>
          </a:p>
        </p:txBody>
      </p:sp>
    </p:spTree>
    <p:extLst>
      <p:ext uri="{BB962C8B-B14F-4D97-AF65-F5344CB8AC3E}">
        <p14:creationId xmlns:p14="http://schemas.microsoft.com/office/powerpoint/2010/main" val="3506630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33B1C-5CCC-A24A-9D34-738D225C3C05}"/>
              </a:ext>
            </a:extLst>
          </p:cNvPr>
          <p:cNvSpPr>
            <a:spLocks noGrp="1"/>
          </p:cNvSpPr>
          <p:nvPr>
            <p:ph type="title"/>
          </p:nvPr>
        </p:nvSpPr>
        <p:spPr/>
        <p:txBody>
          <a:bodyPr/>
          <a:lstStyle/>
          <a:p>
            <a:r>
              <a:rPr kumimoji="1" lang="en-US" altLang="zh-CN" dirty="0"/>
              <a:t>MRR/MRS</a:t>
            </a:r>
            <a:endParaRPr kumimoji="1" lang="zh-CN" altLang="en-US" dirty="0"/>
          </a:p>
        </p:txBody>
      </p:sp>
      <p:sp>
        <p:nvSpPr>
          <p:cNvPr id="3" name="内容占位符 2">
            <a:extLst>
              <a:ext uri="{FF2B5EF4-FFF2-40B4-BE49-F238E27FC236}">
                <a16:creationId xmlns:a16="http://schemas.microsoft.com/office/drawing/2014/main" id="{EC00B8AA-BEA0-3242-B806-FE958AE0F792}"/>
              </a:ext>
            </a:extLst>
          </p:cNvPr>
          <p:cNvSpPr>
            <a:spLocks noGrp="1"/>
          </p:cNvSpPr>
          <p:nvPr>
            <p:ph idx="1"/>
          </p:nvPr>
        </p:nvSpPr>
        <p:spPr/>
        <p:txBody>
          <a:bodyPr/>
          <a:lstStyle/>
          <a:p>
            <a:r>
              <a:rPr lang="en-US" altLang="zh-CN" dirty="0"/>
              <a:t>PC4:</a:t>
            </a:r>
            <a:r>
              <a:rPr lang="zh-CN" altLang="en-US" dirty="0"/>
              <a:t> </a:t>
            </a:r>
            <a:r>
              <a:rPr lang="zh-CN" altLang="zh-CN" dirty="0"/>
              <a:t>MRS Commands can be issued only when DRAM is at idle state. </a:t>
            </a:r>
            <a:endParaRPr lang="en-US" altLang="zh-CN" dirty="0"/>
          </a:p>
          <a:p>
            <a:r>
              <a:rPr lang="en-US" altLang="zh-CN" dirty="0"/>
              <a:t>LP3:</a:t>
            </a:r>
          </a:p>
          <a:p>
            <a:pPr lvl="1"/>
            <a:r>
              <a:rPr lang="en-US" altLang="zh-CN" dirty="0"/>
              <a:t>Idle/Active: can do MRR.</a:t>
            </a:r>
          </a:p>
          <a:p>
            <a:pPr lvl="1"/>
            <a:r>
              <a:rPr lang="en-US" altLang="zh-CN" dirty="0"/>
              <a:t>Idle:  can do MRW.</a:t>
            </a:r>
          </a:p>
          <a:p>
            <a:endParaRPr lang="zh-CN" altLang="zh-CN" dirty="0"/>
          </a:p>
          <a:p>
            <a:endParaRPr kumimoji="1" lang="zh-CN" altLang="en-US" dirty="0"/>
          </a:p>
        </p:txBody>
      </p:sp>
    </p:spTree>
    <p:extLst>
      <p:ext uri="{BB962C8B-B14F-4D97-AF65-F5344CB8AC3E}">
        <p14:creationId xmlns:p14="http://schemas.microsoft.com/office/powerpoint/2010/main" val="13971758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TotalTime>
  <Words>7884</Words>
  <Application>Microsoft Macintosh PowerPoint</Application>
  <PresentationFormat>宽屏</PresentationFormat>
  <Paragraphs>428</Paragraphs>
  <Slides>135</Slides>
  <Notes>4</Notes>
  <HiddenSlides>3</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135</vt:i4>
      </vt:variant>
    </vt:vector>
  </HeadingPairs>
  <TitlesOfParts>
    <vt:vector size="140"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Different “Dram” Types</vt:lpstr>
      <vt:lpstr>GDDR</vt:lpstr>
      <vt:lpstr>Wide IO</vt:lpstr>
      <vt:lpstr>HBM</vt:lpstr>
      <vt:lpstr>HMC</vt:lpstr>
      <vt:lpstr>LPDDR2 S2/S4/N</vt:lpstr>
      <vt:lpstr>LPDDR E Series</vt:lpstr>
      <vt:lpstr>Commercial/Industrial/Automotive Grade</vt:lpstr>
      <vt:lpstr>Dram Innovation</vt:lpstr>
      <vt:lpstr>DDR -&gt; DDR2</vt:lpstr>
      <vt:lpstr>DRAM Pins</vt:lpstr>
      <vt:lpstr>VDD1/VPP</vt:lpstr>
      <vt:lpstr>Why Dram Core/IO Power are isolate?</vt:lpstr>
      <vt:lpstr>So many power pins?</vt:lpstr>
      <vt:lpstr> Clock Synchronous vs Source Synchronous </vt:lpstr>
      <vt:lpstr>Why CK is differential?</vt:lpstr>
      <vt:lpstr> Output Enable </vt:lpstr>
      <vt:lpstr>CKE</vt:lpstr>
      <vt:lpstr>SDR CA vs DDR CA</vt:lpstr>
      <vt:lpstr>Why are CA pin and DQ pin seperate?</vt:lpstr>
      <vt:lpstr>SDR DDR IO Interface</vt:lpstr>
      <vt:lpstr>Where does DQS come from?</vt:lpstr>
      <vt:lpstr>If no DQS...</vt:lpstr>
      <vt:lpstr>Why 1 DQS matches 8 DQ?</vt:lpstr>
      <vt:lpstr>RDQS/TDQS</vt:lpstr>
      <vt:lpstr>Why TDQS?</vt:lpstr>
      <vt:lpstr>DQS-DQ Edge Aligned vs Center Aligned</vt:lpstr>
      <vt:lpstr>Why DQ not differential?</vt:lpstr>
      <vt:lpstr>Data Mask(DM)</vt:lpstr>
      <vt:lpstr>Reset Pin</vt:lpstr>
      <vt:lpstr>Synchronous Reset vs Asynchronous Reset</vt:lpstr>
      <vt:lpstr>CPU Data Width == Dram Data Width?</vt:lpstr>
      <vt:lpstr>x4 x8 x16</vt:lpstr>
      <vt:lpstr>The fullname of ZQ </vt:lpstr>
      <vt:lpstr>Why is ZQ resister 240 ohm?</vt:lpstr>
      <vt:lpstr>Multi Channel</vt:lpstr>
      <vt:lpstr>Where does Rank come from?</vt:lpstr>
      <vt:lpstr>Multi Rank</vt:lpstr>
      <vt:lpstr>Where does Bank come from?</vt:lpstr>
      <vt:lpstr>Why 8 banks occurs in LP3/LP4?</vt:lpstr>
      <vt:lpstr>Sense Amplifier/Row buffer</vt:lpstr>
      <vt:lpstr>Row buffers act as a cache within DRAM</vt:lpstr>
      <vt:lpstr> How to select Page Size? </vt:lpstr>
      <vt:lpstr>Prefetch</vt:lpstr>
      <vt:lpstr>2n prefetch for READ and WRITE</vt:lpstr>
      <vt:lpstr>Burst Length</vt:lpstr>
      <vt:lpstr>Burst Interleave</vt:lpstr>
      <vt:lpstr>Burst Terminate</vt:lpstr>
      <vt:lpstr>Where does Bank Group come from?</vt:lpstr>
      <vt:lpstr>Bank Group</vt:lpstr>
      <vt:lpstr> No Bank Group vs Bank Group </vt:lpstr>
      <vt:lpstr> tCCD_L vs tCCD_S </vt:lpstr>
      <vt:lpstr>Bank Interleave</vt:lpstr>
      <vt:lpstr>Advantage of bank interleave</vt:lpstr>
      <vt:lpstr>BC4</vt:lpstr>
      <vt:lpstr>BC4 benifits in multi-rank system</vt:lpstr>
      <vt:lpstr>FSP</vt:lpstr>
      <vt:lpstr>DLL</vt:lpstr>
      <vt:lpstr>Byte Mode(LP4)</vt:lpstr>
      <vt:lpstr>Why Dram Freq 2667 not 2777?</vt:lpstr>
      <vt:lpstr>What’s the initialized data of DRAM?</vt:lpstr>
      <vt:lpstr>Dynamic ODT</vt:lpstr>
      <vt:lpstr>Switch between RTT_NOM RTT_WR</vt:lpstr>
      <vt:lpstr>ODT Park</vt:lpstr>
      <vt:lpstr>Power Consumption of ODT</vt:lpstr>
      <vt:lpstr>Only one ODT of two ranks</vt:lpstr>
      <vt:lpstr>ODT when power down</vt:lpstr>
      <vt:lpstr>VDDQ Termination vs VSSQ Termination</vt:lpstr>
      <vt:lpstr>IO</vt:lpstr>
      <vt:lpstr> Dram Package </vt:lpstr>
      <vt:lpstr>A Die? B Die?</vt:lpstr>
      <vt:lpstr> DIMM </vt:lpstr>
      <vt:lpstr> The Types of DIMM </vt:lpstr>
      <vt:lpstr>SIP</vt:lpstr>
      <vt:lpstr>Lead-Free and RoHS</vt:lpstr>
      <vt:lpstr>Dram State Diagram</vt:lpstr>
      <vt:lpstr>Dram Features</vt:lpstr>
      <vt:lpstr>Why dram needs training?</vt:lpstr>
      <vt:lpstr>Drive Strength</vt:lpstr>
      <vt:lpstr>Precharge</vt:lpstr>
      <vt:lpstr>Read/Write preamble/postamble</vt:lpstr>
      <vt:lpstr>Write Recovery</vt:lpstr>
      <vt:lpstr>tFAW</vt:lpstr>
      <vt:lpstr>Why 9 tREFI?</vt:lpstr>
      <vt:lpstr>Loopback Mode</vt:lpstr>
      <vt:lpstr>Target Row Refresh</vt:lpstr>
      <vt:lpstr>Read Mask</vt:lpstr>
      <vt:lpstr>MRR/MRS</vt:lpstr>
      <vt:lpstr>Command Address Latency(CAL)</vt:lpstr>
      <vt:lpstr>Additive Latency</vt:lpstr>
      <vt:lpstr>Read Leveling</vt:lpstr>
      <vt:lpstr>Write Leveling</vt:lpstr>
      <vt:lpstr>Burst Interrupt</vt:lpstr>
      <vt:lpstr>ECC</vt:lpstr>
      <vt:lpstr>Deep Sleep Mode</vt:lpstr>
      <vt:lpstr>Write X</vt:lpstr>
      <vt:lpstr>DVFS</vt:lpstr>
      <vt:lpstr>WCK</vt:lpstr>
      <vt:lpstr>Clock Stop Mode</vt:lpstr>
      <vt:lpstr>Clock Stop Mode(Cont.)</vt:lpstr>
      <vt:lpstr>Test Mode</vt:lpstr>
      <vt:lpstr>Connectivity Test Mode</vt:lpstr>
      <vt:lpstr>Uncontrolled Power Off</vt:lpstr>
      <vt:lpstr>Per DRAM Addressability</vt:lpstr>
      <vt:lpstr>Gear Down Mode</vt:lpstr>
      <vt:lpstr>Write CRC</vt:lpstr>
      <vt:lpstr>Command/Address Parity</vt:lpstr>
      <vt:lpstr>Multi Purpose Register</vt:lpstr>
      <vt:lpstr>Multi Purpose Register(Cont.)</vt:lpstr>
      <vt:lpstr>All Bank Refresh vs Per Bank Refresh</vt:lpstr>
      <vt:lpstr>PASR</vt:lpstr>
      <vt:lpstr>TCSR</vt:lpstr>
      <vt:lpstr>ASR SRT</vt:lpstr>
      <vt:lpstr>Fine Granularity Refresh</vt:lpstr>
      <vt:lpstr>Self Refresh Abort</vt:lpstr>
      <vt:lpstr>Fly-By Topology</vt:lpstr>
      <vt:lpstr>DBI</vt:lpstr>
      <vt:lpstr>Power Down Mode</vt:lpstr>
      <vt:lpstr>DPD(Deep Power Down)</vt:lpstr>
      <vt:lpstr> IDD </vt:lpstr>
      <vt:lpstr>Illegal operation or timing</vt:lpstr>
      <vt:lpstr>AXI</vt:lpstr>
      <vt:lpstr>Cache Line</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101</cp:revision>
  <dcterms:created xsi:type="dcterms:W3CDTF">2020-05-02T07:56:59Z</dcterms:created>
  <dcterms:modified xsi:type="dcterms:W3CDTF">2020-05-03T14:57:02Z</dcterms:modified>
</cp:coreProperties>
</file>